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79" r:id="rId3"/>
  </p:sldMasterIdLst>
  <p:notesMasterIdLst>
    <p:notesMasterId r:id="rId68"/>
  </p:notesMasterIdLst>
  <p:handoutMasterIdLst>
    <p:handoutMasterId r:id="rId69"/>
  </p:handoutMasterIdLst>
  <p:sldIdLst>
    <p:sldId id="272" r:id="rId4"/>
    <p:sldId id="1762" r:id="rId5"/>
    <p:sldId id="1733" r:id="rId6"/>
    <p:sldId id="1732" r:id="rId7"/>
    <p:sldId id="1734" r:id="rId8"/>
    <p:sldId id="1735" r:id="rId9"/>
    <p:sldId id="1737" r:id="rId10"/>
    <p:sldId id="1738" r:id="rId11"/>
    <p:sldId id="1736" r:id="rId12"/>
    <p:sldId id="1740" r:id="rId13"/>
    <p:sldId id="1739" r:id="rId14"/>
    <p:sldId id="1741" r:id="rId15"/>
    <p:sldId id="1743" r:id="rId16"/>
    <p:sldId id="1745" r:id="rId17"/>
    <p:sldId id="1746" r:id="rId18"/>
    <p:sldId id="1747" r:id="rId19"/>
    <p:sldId id="1748" r:id="rId20"/>
    <p:sldId id="1749" r:id="rId21"/>
    <p:sldId id="1750" r:id="rId22"/>
    <p:sldId id="1751" r:id="rId23"/>
    <p:sldId id="1752" r:id="rId24"/>
    <p:sldId id="1753" r:id="rId25"/>
    <p:sldId id="1754" r:id="rId26"/>
    <p:sldId id="1755" r:id="rId27"/>
    <p:sldId id="1756" r:id="rId28"/>
    <p:sldId id="1757" r:id="rId29"/>
    <p:sldId id="1758" r:id="rId30"/>
    <p:sldId id="1744" r:id="rId31"/>
    <p:sldId id="1742" r:id="rId32"/>
    <p:sldId id="1759" r:id="rId33"/>
    <p:sldId id="1760" r:id="rId34"/>
    <p:sldId id="1761" r:id="rId35"/>
    <p:sldId id="1775" r:id="rId36"/>
    <p:sldId id="1777" r:id="rId37"/>
    <p:sldId id="1772" r:id="rId38"/>
    <p:sldId id="1776" r:id="rId39"/>
    <p:sldId id="1771" r:id="rId40"/>
    <p:sldId id="1778" r:id="rId41"/>
    <p:sldId id="1779" r:id="rId42"/>
    <p:sldId id="1780" r:id="rId43"/>
    <p:sldId id="1782" r:id="rId44"/>
    <p:sldId id="1773" r:id="rId45"/>
    <p:sldId id="1783" r:id="rId46"/>
    <p:sldId id="1784" r:id="rId47"/>
    <p:sldId id="1785" r:id="rId48"/>
    <p:sldId id="1786" r:id="rId49"/>
    <p:sldId id="1781" r:id="rId50"/>
    <p:sldId id="1770" r:id="rId51"/>
    <p:sldId id="1788" r:id="rId52"/>
    <p:sldId id="1789" r:id="rId53"/>
    <p:sldId id="1790" r:id="rId54"/>
    <p:sldId id="1791" r:id="rId55"/>
    <p:sldId id="1763" r:id="rId56"/>
    <p:sldId id="1766" r:id="rId57"/>
    <p:sldId id="1768" r:id="rId58"/>
    <p:sldId id="1767" r:id="rId59"/>
    <p:sldId id="1769" r:id="rId60"/>
    <p:sldId id="1774" r:id="rId61"/>
    <p:sldId id="1787" r:id="rId62"/>
    <p:sldId id="1764" r:id="rId63"/>
    <p:sldId id="1793" r:id="rId64"/>
    <p:sldId id="1794" r:id="rId65"/>
    <p:sldId id="1765" r:id="rId66"/>
    <p:sldId id="1792" r:id="rId67"/>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85C5FF"/>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83" autoAdjust="0"/>
    <p:restoredTop sz="93154" autoAdjust="0"/>
  </p:normalViewPr>
  <p:slideViewPr>
    <p:cSldViewPr snapToGrid="0" showGuides="1">
      <p:cViewPr varScale="1">
        <p:scale>
          <a:sx n="69" d="100"/>
          <a:sy n="69" d="100"/>
        </p:scale>
        <p:origin x="17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2023/3/11</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2023/3/11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a:t>
            </a:fld>
            <a:endParaRPr lang="zh-CN" altLang="en-US"/>
          </a:p>
        </p:txBody>
      </p:sp>
    </p:spTree>
    <p:extLst>
      <p:ext uri="{BB962C8B-B14F-4D97-AF65-F5344CB8AC3E}">
        <p14:creationId xmlns:p14="http://schemas.microsoft.com/office/powerpoint/2010/main" val="426750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860388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52564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18436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4140865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3896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3694621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796581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3277079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435830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201482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extLst>
      <p:ext uri="{BB962C8B-B14F-4D97-AF65-F5344CB8AC3E}">
        <p14:creationId xmlns:p14="http://schemas.microsoft.com/office/powerpoint/2010/main" val="1300233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4234976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319988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1287254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145688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810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3594873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89461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840579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1284612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303963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1154679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230699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1359014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907230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3102933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827252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513234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924699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1808745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1518316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1093148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2465037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3229861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196709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3784256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3950521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108206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531801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522359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2504065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3342018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100105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049479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170524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425224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52</a:t>
            </a:fld>
            <a:endParaRPr lang="zh-CN" altLang="en-US"/>
          </a:p>
        </p:txBody>
      </p:sp>
    </p:spTree>
    <p:extLst>
      <p:ext uri="{BB962C8B-B14F-4D97-AF65-F5344CB8AC3E}">
        <p14:creationId xmlns:p14="http://schemas.microsoft.com/office/powerpoint/2010/main" val="4201387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53</a:t>
            </a:fld>
            <a:endParaRPr lang="zh-CN" altLang="en-US"/>
          </a:p>
        </p:txBody>
      </p:sp>
    </p:spTree>
    <p:extLst>
      <p:ext uri="{BB962C8B-B14F-4D97-AF65-F5344CB8AC3E}">
        <p14:creationId xmlns:p14="http://schemas.microsoft.com/office/powerpoint/2010/main" val="152998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54</a:t>
            </a:fld>
            <a:endParaRPr lang="zh-CN" altLang="en-US"/>
          </a:p>
        </p:txBody>
      </p:sp>
    </p:spTree>
    <p:extLst>
      <p:ext uri="{BB962C8B-B14F-4D97-AF65-F5344CB8AC3E}">
        <p14:creationId xmlns:p14="http://schemas.microsoft.com/office/powerpoint/2010/main" val="2417821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55</a:t>
            </a:fld>
            <a:endParaRPr lang="zh-CN" altLang="en-US"/>
          </a:p>
        </p:txBody>
      </p:sp>
    </p:spTree>
    <p:extLst>
      <p:ext uri="{BB962C8B-B14F-4D97-AF65-F5344CB8AC3E}">
        <p14:creationId xmlns:p14="http://schemas.microsoft.com/office/powerpoint/2010/main" val="28620066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56</a:t>
            </a:fld>
            <a:endParaRPr lang="zh-CN" altLang="en-US"/>
          </a:p>
        </p:txBody>
      </p:sp>
    </p:spTree>
    <p:extLst>
      <p:ext uri="{BB962C8B-B14F-4D97-AF65-F5344CB8AC3E}">
        <p14:creationId xmlns:p14="http://schemas.microsoft.com/office/powerpoint/2010/main" val="3817279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57</a:t>
            </a:fld>
            <a:endParaRPr lang="zh-CN" altLang="en-US"/>
          </a:p>
        </p:txBody>
      </p:sp>
    </p:spTree>
    <p:extLst>
      <p:ext uri="{BB962C8B-B14F-4D97-AF65-F5344CB8AC3E}">
        <p14:creationId xmlns:p14="http://schemas.microsoft.com/office/powerpoint/2010/main" val="12322332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58</a:t>
            </a:fld>
            <a:endParaRPr lang="zh-CN" altLang="en-US"/>
          </a:p>
        </p:txBody>
      </p:sp>
    </p:spTree>
    <p:extLst>
      <p:ext uri="{BB962C8B-B14F-4D97-AF65-F5344CB8AC3E}">
        <p14:creationId xmlns:p14="http://schemas.microsoft.com/office/powerpoint/2010/main" val="5337639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59</a:t>
            </a:fld>
            <a:endParaRPr lang="zh-CN" altLang="en-US"/>
          </a:p>
        </p:txBody>
      </p:sp>
    </p:spTree>
    <p:extLst>
      <p:ext uri="{BB962C8B-B14F-4D97-AF65-F5344CB8AC3E}">
        <p14:creationId xmlns:p14="http://schemas.microsoft.com/office/powerpoint/2010/main" val="282634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3679603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60</a:t>
            </a:fld>
            <a:endParaRPr lang="zh-CN" altLang="en-US"/>
          </a:p>
        </p:txBody>
      </p:sp>
    </p:spTree>
    <p:extLst>
      <p:ext uri="{BB962C8B-B14F-4D97-AF65-F5344CB8AC3E}">
        <p14:creationId xmlns:p14="http://schemas.microsoft.com/office/powerpoint/2010/main" val="123800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161939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194612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3692901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pic>
        <p:nvPicPr>
          <p:cNvPr id="3" name="图片 2">
            <a:extLst>
              <a:ext uri="{FF2B5EF4-FFF2-40B4-BE49-F238E27FC236}">
                <a16:creationId xmlns:a16="http://schemas.microsoft.com/office/drawing/2014/main" id="{1B39DD34-C81C-2D6E-B645-F79F425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598" y="350087"/>
            <a:ext cx="3124791" cy="711351"/>
          </a:xfrm>
          <a:prstGeom prst="rect">
            <a:avLst/>
          </a:prstGeom>
        </p:spPr>
      </p:pic>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500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457497"/>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hyperlink" Target="http://www.mcm.edu.cn/"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43.jp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hyperlink" Target="http://www.luogu.com.cn/" TargetMode="External"/><Relationship Id="rId2" Type="http://schemas.openxmlformats.org/officeDocument/2006/relationships/notesSlide" Target="../notesSlides/notesSlide4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hyperlink" Target="http://www.baidu.com/link?url=sSjUCb3BwbNmbTkCjOt0ZVSscYHwbO8wcTsQ1F9Ed8i" TargetMode="External"/><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45.jpg"/><Relationship Id="rId5" Type="http://schemas.openxmlformats.org/officeDocument/2006/relationships/hyperlink" Target="https://oi-wiki.org/" TargetMode="External"/><Relationship Id="rId4" Type="http://schemas.openxmlformats.org/officeDocument/2006/relationships/hyperlink" Target="http://www.lanqiao.cn&#65289;&#65292;&#21253;&#25324;1998-2022"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s://uchallenge.unipus.cn/" TargetMode="External"/><Relationship Id="rId2" Type="http://schemas.openxmlformats.org/officeDocument/2006/relationships/notesSlide" Target="../notesSlides/notesSlide58.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a:extLst>
              <a:ext uri="{FF2B5EF4-FFF2-40B4-BE49-F238E27FC236}">
                <a16:creationId xmlns:a16="http://schemas.microsoft.com/office/drawing/2014/main" id="{42F70243-F547-4EC5-9F4D-BA479D8E2495}"/>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5" name="文本占位符 4">
            <a:extLst>
              <a:ext uri="{FF2B5EF4-FFF2-40B4-BE49-F238E27FC236}">
                <a16:creationId xmlns:a16="http://schemas.microsoft.com/office/drawing/2014/main" id="{C1700562-D2A4-42D7-9283-A8C3BC992007}"/>
              </a:ext>
            </a:extLst>
          </p:cNvPr>
          <p:cNvSpPr>
            <a:spLocks noGrp="1"/>
          </p:cNvSpPr>
          <p:nvPr>
            <p:ph type="body" sz="quarter" idx="11"/>
          </p:nvPr>
        </p:nvSpPr>
        <p:spPr>
          <a:xfrm>
            <a:off x="566643" y="2042329"/>
            <a:ext cx="5951538" cy="3614323"/>
          </a:xfrm>
        </p:spPr>
        <p:txBody>
          <a:bodyPr/>
          <a:lstStyle/>
          <a:p>
            <a:r>
              <a:rPr lang="en-US" altLang="zh-CN" sz="4000" dirty="0"/>
              <a:t>TIME·</a:t>
            </a:r>
            <a:r>
              <a:rPr lang="zh-CN" altLang="en-US" sz="4000" dirty="0"/>
              <a:t>登峰双创训练营</a:t>
            </a:r>
            <a:endParaRPr lang="en-US" altLang="zh-CN" sz="4000" dirty="0"/>
          </a:p>
          <a:p>
            <a:r>
              <a:rPr lang="zh-CN" altLang="en-US" sz="4000" dirty="0">
                <a:solidFill>
                  <a:schemeClr val="accent1"/>
                </a:solidFill>
              </a:rPr>
              <a:t>第七次课程：竞赛专题</a:t>
            </a:r>
            <a:endParaRPr lang="en-US" altLang="zh-CN" sz="4000" dirty="0">
              <a:solidFill>
                <a:schemeClr val="accent1"/>
              </a:solidFill>
            </a:endParaRPr>
          </a:p>
          <a:p>
            <a:endParaRPr lang="en-US" altLang="zh-CN" sz="4000" dirty="0">
              <a:solidFill>
                <a:schemeClr val="accent1"/>
              </a:solidFill>
            </a:endParaRPr>
          </a:p>
          <a:p>
            <a:endParaRPr lang="en-US" altLang="zh-CN" sz="4000" dirty="0">
              <a:solidFill>
                <a:schemeClr val="accent1"/>
              </a:solidFill>
            </a:endParaRPr>
          </a:p>
          <a:p>
            <a:r>
              <a:rPr lang="zh-CN" altLang="en-US" sz="2400" dirty="0">
                <a:solidFill>
                  <a:schemeClr val="accent1"/>
                </a:solidFill>
              </a:rPr>
              <a:t>主讲：计算机学院本</a:t>
            </a:r>
            <a:r>
              <a:rPr lang="en-US" altLang="zh-CN" sz="2400" dirty="0">
                <a:solidFill>
                  <a:schemeClr val="accent1"/>
                </a:solidFill>
              </a:rPr>
              <a:t>2021</a:t>
            </a:r>
            <a:r>
              <a:rPr lang="zh-CN" altLang="en-US" sz="2400" dirty="0">
                <a:solidFill>
                  <a:schemeClr val="accent1"/>
                </a:solidFill>
              </a:rPr>
              <a:t>级  李嘉鹏</a:t>
            </a:r>
            <a:endParaRPr lang="en-US" altLang="zh-CN" sz="2400" dirty="0">
              <a:solidFill>
                <a:schemeClr val="accent1"/>
              </a:solidFill>
            </a:endParaRPr>
          </a:p>
          <a:p>
            <a:r>
              <a:rPr lang="en-US" altLang="zh-CN" sz="2400" dirty="0">
                <a:solidFill>
                  <a:schemeClr val="accent1"/>
                </a:solidFill>
              </a:rPr>
              <a:t>2023.3.11</a:t>
            </a:r>
            <a:endParaRPr lang="zh-CN" altLang="en-US" sz="2400" dirty="0">
              <a:solidFill>
                <a:schemeClr val="accent1"/>
              </a:solidFill>
            </a:endParaRPr>
          </a:p>
        </p:txBody>
      </p:sp>
      <p:sp>
        <p:nvSpPr>
          <p:cNvPr id="10" name="任意多边形: 形状 9">
            <a:extLst>
              <a:ext uri="{FF2B5EF4-FFF2-40B4-BE49-F238E27FC236}">
                <a16:creationId xmlns:a16="http://schemas.microsoft.com/office/drawing/2014/main" id="{F96DDAA6-CB3D-4A3A-B4C4-993C4800510A}"/>
              </a:ext>
            </a:extLst>
          </p:cNvPr>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92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015663"/>
          </a:xfrm>
          <a:prstGeom prst="rect">
            <a:avLst/>
          </a:prstGeom>
          <a:noFill/>
        </p:spPr>
        <p:txBody>
          <a:bodyPr wrap="square">
            <a:spAutoFit/>
          </a:bodyPr>
          <a:lstStyle/>
          <a:p>
            <a:pPr algn="l"/>
            <a:r>
              <a:rPr lang="zh-CN" altLang="en-US" sz="2000" b="1" i="0" dirty="0">
                <a:effectLst/>
                <a:latin typeface="microsoft yahei" panose="020B0503020204020204" pitchFamily="34" charset="-122"/>
                <a:ea typeface="microsoft yahei" panose="020B0503020204020204" pitchFamily="34" charset="-122"/>
              </a:rPr>
              <a:t>“青年红色筑梦之旅”</a:t>
            </a:r>
            <a:r>
              <a:rPr lang="zh-CN" altLang="en-US" sz="2000" b="1" spc="-10" dirty="0">
                <a:solidFill>
                  <a:schemeClr val="tx1">
                    <a:lumMod val="85000"/>
                    <a:lumOff val="15000"/>
                  </a:schemeClr>
                </a:solidFill>
                <a:latin typeface="+mn-ea"/>
              </a:rPr>
              <a:t>赛道：</a:t>
            </a:r>
            <a:r>
              <a:rPr lang="zh-CN" altLang="en-US" sz="2000" spc="-10" dirty="0">
                <a:solidFill>
                  <a:srgbClr val="FF0000"/>
                </a:solidFill>
                <a:latin typeface="+mn-ea"/>
              </a:rPr>
              <a:t>（</a:t>
            </a:r>
            <a:r>
              <a:rPr lang="zh-CN" altLang="en-US" sz="2000" spc="-10" dirty="0">
                <a:solidFill>
                  <a:srgbClr val="FF0000"/>
                </a:solidFill>
                <a:latin typeface="microsoft yahei" panose="020B0503020204020204" pitchFamily="34" charset="-122"/>
                <a:ea typeface="microsoft yahei" panose="020B0503020204020204" pitchFamily="34" charset="-122"/>
              </a:rPr>
              <a:t>以</a:t>
            </a:r>
            <a:r>
              <a:rPr lang="en-US" altLang="zh-CN" sz="2000" spc="-10" dirty="0">
                <a:solidFill>
                  <a:srgbClr val="FF0000"/>
                </a:solidFill>
                <a:latin typeface="microsoft yahei" panose="020B0503020204020204" pitchFamily="34" charset="-122"/>
                <a:ea typeface="microsoft yahei" panose="020B0503020204020204" pitchFamily="34" charset="-122"/>
              </a:rPr>
              <a:t>2022</a:t>
            </a:r>
            <a:r>
              <a:rPr lang="zh-CN" altLang="en-US" sz="2000" spc="-10" dirty="0">
                <a:solidFill>
                  <a:srgbClr val="FF0000"/>
                </a:solidFill>
                <a:latin typeface="microsoft yahei" panose="020B0503020204020204" pitchFamily="34" charset="-122"/>
                <a:ea typeface="microsoft yahei" panose="020B0503020204020204" pitchFamily="34" charset="-122"/>
              </a:rPr>
              <a:t>年互联网</a:t>
            </a:r>
            <a:r>
              <a:rPr lang="en-US" altLang="zh-CN" sz="2000" spc="-10" dirty="0">
                <a:solidFill>
                  <a:srgbClr val="FF0000"/>
                </a:solidFill>
                <a:latin typeface="microsoft yahei" panose="020B0503020204020204" pitchFamily="34" charset="-122"/>
                <a:ea typeface="microsoft yahei" panose="020B0503020204020204" pitchFamily="34" charset="-122"/>
              </a:rPr>
              <a:t>+</a:t>
            </a:r>
            <a:r>
              <a:rPr lang="zh-CN" altLang="en-US" sz="2000" spc="-10" dirty="0">
                <a:solidFill>
                  <a:srgbClr val="FF0000"/>
                </a:solidFill>
                <a:latin typeface="microsoft yahei" panose="020B0503020204020204" pitchFamily="34" charset="-122"/>
                <a:ea typeface="microsoft yahei" panose="020B0503020204020204" pitchFamily="34" charset="-122"/>
              </a:rPr>
              <a:t>湖北省决赛结果为例）</a:t>
            </a:r>
            <a:endParaRPr lang="en-US" altLang="zh-CN" sz="2000"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r>
              <a:rPr lang="zh-CN" altLang="en-US" sz="2000" b="1" spc="-10" dirty="0">
                <a:solidFill>
                  <a:srgbClr val="FF0000"/>
                </a:solidFill>
                <a:latin typeface="microsoft yahei" panose="020B0503020204020204" pitchFamily="34" charset="-122"/>
                <a:ea typeface="microsoft yahei" panose="020B0503020204020204" pitchFamily="34" charset="-122"/>
              </a:rPr>
              <a:t>重点是突出乡村振兴或社会公益价值</a:t>
            </a:r>
            <a:endParaRPr lang="en-US" altLang="zh-CN" sz="2000" b="1" spc="-10" dirty="0">
              <a:solidFill>
                <a:schemeClr val="tx1">
                  <a:lumMod val="85000"/>
                  <a:lumOff val="15000"/>
                </a:schemeClr>
              </a:solidFill>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graphicFrame>
        <p:nvGraphicFramePr>
          <p:cNvPr id="5" name="表格 4">
            <a:extLst>
              <a:ext uri="{FF2B5EF4-FFF2-40B4-BE49-F238E27FC236}">
                <a16:creationId xmlns:a16="http://schemas.microsoft.com/office/drawing/2014/main" id="{745D76CB-3159-5A10-7F63-8BC344E12886}"/>
              </a:ext>
            </a:extLst>
          </p:cNvPr>
          <p:cNvGraphicFramePr>
            <a:graphicFrameLocks noGrp="1"/>
          </p:cNvGraphicFramePr>
          <p:nvPr>
            <p:extLst>
              <p:ext uri="{D42A27DB-BD31-4B8C-83A1-F6EECF244321}">
                <p14:modId xmlns:p14="http://schemas.microsoft.com/office/powerpoint/2010/main" val="127206984"/>
              </p:ext>
            </p:extLst>
          </p:nvPr>
        </p:nvGraphicFramePr>
        <p:xfrm>
          <a:off x="2168892" y="2453615"/>
          <a:ext cx="7854215" cy="2088132"/>
        </p:xfrm>
        <a:graphic>
          <a:graphicData uri="http://schemas.openxmlformats.org/drawingml/2006/table">
            <a:tbl>
              <a:tblPr>
                <a:tableStyleId>{5C22544A-7EE6-4342-B048-85BDC9FD1C3A}</a:tableStyleId>
              </a:tblPr>
              <a:tblGrid>
                <a:gridCol w="7083248">
                  <a:extLst>
                    <a:ext uri="{9D8B030D-6E8A-4147-A177-3AD203B41FA5}">
                      <a16:colId xmlns:a16="http://schemas.microsoft.com/office/drawing/2014/main" val="3281813223"/>
                    </a:ext>
                  </a:extLst>
                </a:gridCol>
                <a:gridCol w="770967">
                  <a:extLst>
                    <a:ext uri="{9D8B030D-6E8A-4147-A177-3AD203B41FA5}">
                      <a16:colId xmlns:a16="http://schemas.microsoft.com/office/drawing/2014/main" val="2731859186"/>
                    </a:ext>
                  </a:extLst>
                </a:gridCol>
              </a:tblGrid>
              <a:tr h="348022">
                <a:tc>
                  <a:txBody>
                    <a:bodyPr/>
                    <a:lstStyle/>
                    <a:p>
                      <a:pPr algn="l" fontAlgn="ctr"/>
                      <a:r>
                        <a:rPr lang="zh-CN" altLang="en-US" sz="2000" u="none" strike="noStrike" dirty="0">
                          <a:effectLst/>
                        </a:rPr>
                        <a:t>林下赋能，道地药材健康产业助力</a:t>
                      </a:r>
                      <a:r>
                        <a:rPr lang="zh-CN" altLang="en-US" sz="2000" b="1" u="none" strike="noStrike" dirty="0">
                          <a:effectLst/>
                        </a:rPr>
                        <a:t>乡村振兴</a:t>
                      </a:r>
                      <a:endParaRPr lang="zh-CN" altLang="en-US" sz="2000" b="1"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金奖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1026252530"/>
                  </a:ext>
                </a:extLst>
              </a:tr>
              <a:tr h="348022">
                <a:tc>
                  <a:txBody>
                    <a:bodyPr/>
                    <a:lstStyle/>
                    <a:p>
                      <a:pPr algn="l" fontAlgn="ctr"/>
                      <a:r>
                        <a:rPr lang="zh-CN" altLang="en-US" sz="2000" u="none" strike="noStrike" dirty="0">
                          <a:effectLst/>
                        </a:rPr>
                        <a:t>启明</a:t>
                      </a:r>
                      <a:r>
                        <a:rPr lang="zh-CN" altLang="en-US" sz="2000" b="1" u="none" strike="noStrike" dirty="0">
                          <a:effectLst/>
                        </a:rPr>
                        <a:t>智能助盲</a:t>
                      </a:r>
                      <a:r>
                        <a:rPr lang="zh-CN" altLang="en-US" sz="2000" u="none" strike="noStrike" dirty="0">
                          <a:effectLst/>
                        </a:rPr>
                        <a:t>信息辅具</a:t>
                      </a:r>
                      <a:r>
                        <a:rPr lang="en-US" altLang="zh-CN" sz="2000" u="none" strike="noStrike" dirty="0">
                          <a:effectLst/>
                        </a:rPr>
                        <a:t>——</a:t>
                      </a:r>
                      <a:r>
                        <a:rPr lang="zh-CN" altLang="en-US" sz="2000" u="none" strike="noStrike" dirty="0">
                          <a:effectLst/>
                        </a:rPr>
                        <a:t>让“视”界充满</a:t>
                      </a:r>
                      <a:r>
                        <a:rPr lang="en-US" altLang="zh-CN" sz="2000" u="none" strike="noStrike" dirty="0">
                          <a:effectLst/>
                        </a:rPr>
                        <a:t>AI</a:t>
                      </a:r>
                      <a:endParaRPr lang="zh-CN" altLang="en-US" sz="2000" b="0" i="0" u="none" strike="noStrike" dirty="0">
                        <a:effectLst/>
                        <a:latin typeface="仿宋_GB2312"/>
                      </a:endParaRPr>
                    </a:p>
                  </a:txBody>
                  <a:tcPr marL="1912" marR="1912" marT="1912" marB="0" anchor="ctr"/>
                </a:tc>
                <a:tc>
                  <a:txBody>
                    <a:bodyPr/>
                    <a:lstStyle/>
                    <a:p>
                      <a:pPr algn="ctr" fontAlgn="ctr"/>
                      <a:r>
                        <a:rPr lang="zh-CN" altLang="en-US" sz="2000" u="none" strike="noStrike">
                          <a:effectLst/>
                        </a:rPr>
                        <a:t>金奖</a:t>
                      </a:r>
                      <a:endParaRPr lang="zh-CN" altLang="en-US" sz="2000" b="0" i="0" u="none" strike="noStrike">
                        <a:effectLst/>
                        <a:latin typeface="仿宋_GB2312"/>
                      </a:endParaRPr>
                    </a:p>
                  </a:txBody>
                  <a:tcPr marL="1912" marR="1912" marT="1912" marB="0" anchor="ctr"/>
                </a:tc>
                <a:extLst>
                  <a:ext uri="{0D108BD9-81ED-4DB2-BD59-A6C34878D82A}">
                    <a16:rowId xmlns:a16="http://schemas.microsoft.com/office/drawing/2014/main" val="852739571"/>
                  </a:ext>
                </a:extLst>
              </a:tr>
              <a:tr h="348022">
                <a:tc>
                  <a:txBody>
                    <a:bodyPr/>
                    <a:lstStyle/>
                    <a:p>
                      <a:pPr algn="l" fontAlgn="ctr"/>
                      <a:r>
                        <a:rPr lang="en-US" altLang="zh-CN" sz="2000" u="none" strike="noStrike" dirty="0">
                          <a:effectLst/>
                        </a:rPr>
                        <a:t>AI</a:t>
                      </a:r>
                      <a:r>
                        <a:rPr lang="zh-CN" altLang="en-US" sz="2000" u="none" strike="noStrike" dirty="0">
                          <a:effectLst/>
                        </a:rPr>
                        <a:t>宝贝：让</a:t>
                      </a:r>
                      <a:r>
                        <a:rPr lang="zh-CN" altLang="en-US" sz="2000" b="1" u="none" strike="noStrike" dirty="0">
                          <a:effectLst/>
                        </a:rPr>
                        <a:t>寻亲</a:t>
                      </a:r>
                      <a:r>
                        <a:rPr lang="zh-CN" altLang="en-US" sz="2000" u="none" strike="noStrike" dirty="0">
                          <a:effectLst/>
                        </a:rPr>
                        <a:t>不再孤单</a:t>
                      </a:r>
                      <a:endParaRPr lang="zh-CN" altLang="en-US" sz="2000" b="0" i="0" u="none" strike="noStrike" dirty="0">
                        <a:effectLst/>
                        <a:latin typeface="Times New Roman" panose="02020603050405020304" pitchFamily="18" charset="0"/>
                      </a:endParaRPr>
                    </a:p>
                  </a:txBody>
                  <a:tcPr marL="1912" marR="1912" marT="1912" marB="0" anchor="ctr"/>
                </a:tc>
                <a:tc>
                  <a:txBody>
                    <a:bodyPr/>
                    <a:lstStyle/>
                    <a:p>
                      <a:pPr algn="ctr" fontAlgn="ctr"/>
                      <a:r>
                        <a:rPr lang="zh-CN" altLang="en-US" sz="2000" u="none" strike="noStrike">
                          <a:effectLst/>
                        </a:rPr>
                        <a:t>金奖</a:t>
                      </a:r>
                      <a:endParaRPr lang="zh-CN" altLang="en-US" sz="2000" b="0" i="0" u="none" strike="noStrike">
                        <a:effectLst/>
                        <a:latin typeface="仿宋_GB2312"/>
                      </a:endParaRPr>
                    </a:p>
                  </a:txBody>
                  <a:tcPr marL="1912" marR="1912" marT="1912" marB="0" anchor="ctr"/>
                </a:tc>
                <a:extLst>
                  <a:ext uri="{0D108BD9-81ED-4DB2-BD59-A6C34878D82A}">
                    <a16:rowId xmlns:a16="http://schemas.microsoft.com/office/drawing/2014/main" val="2566978600"/>
                  </a:ext>
                </a:extLst>
              </a:tr>
              <a:tr h="348022">
                <a:tc>
                  <a:txBody>
                    <a:bodyPr/>
                    <a:lstStyle/>
                    <a:p>
                      <a:pPr algn="l" fontAlgn="ctr"/>
                      <a:r>
                        <a:rPr lang="zh-CN" altLang="en-US" sz="2000" u="none" strike="noStrike" dirty="0">
                          <a:effectLst/>
                        </a:rPr>
                        <a:t>智油新生</a:t>
                      </a:r>
                      <a:r>
                        <a:rPr lang="en-US" altLang="zh-CN" sz="2000" u="none" strike="noStrike" dirty="0">
                          <a:effectLst/>
                        </a:rPr>
                        <a:t>——</a:t>
                      </a:r>
                      <a:r>
                        <a:rPr lang="zh-CN" altLang="en-US" sz="2000" u="none" strike="noStrike" dirty="0">
                          <a:effectLst/>
                        </a:rPr>
                        <a:t>生物质绿色智造</a:t>
                      </a:r>
                      <a:r>
                        <a:rPr lang="zh-CN" altLang="en-US" sz="2000" b="0" u="none" strike="noStrike" dirty="0">
                          <a:effectLst/>
                        </a:rPr>
                        <a:t>助力</a:t>
                      </a:r>
                      <a:r>
                        <a:rPr lang="zh-CN" altLang="en-US" sz="2000" b="1" u="none" strike="noStrike" dirty="0">
                          <a:effectLst/>
                        </a:rPr>
                        <a:t>老区振兴</a:t>
                      </a:r>
                      <a:endParaRPr lang="zh-CN" altLang="en-US" sz="2000" b="1"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银奖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831005398"/>
                  </a:ext>
                </a:extLst>
              </a:tr>
              <a:tr h="348022">
                <a:tc>
                  <a:txBody>
                    <a:bodyPr/>
                    <a:lstStyle/>
                    <a:p>
                      <a:pPr algn="l" fontAlgn="ctr"/>
                      <a:r>
                        <a:rPr lang="zh-CN" altLang="en-US" sz="2000" u="none" strike="noStrike" dirty="0">
                          <a:effectLst/>
                        </a:rPr>
                        <a:t>“智影”：</a:t>
                      </a:r>
                      <a:r>
                        <a:rPr lang="en-US" altLang="zh-CN" sz="2000" u="none" strike="noStrike" dirty="0">
                          <a:effectLst/>
                        </a:rPr>
                        <a:t>5G </a:t>
                      </a:r>
                      <a:r>
                        <a:rPr lang="zh-CN" altLang="en-US" sz="2000" u="none" strike="noStrike" dirty="0">
                          <a:effectLst/>
                        </a:rPr>
                        <a:t>混合现实远程会诊手术</a:t>
                      </a:r>
                      <a:r>
                        <a:rPr lang="zh-CN" altLang="en-US" sz="2000" b="0" u="none" strike="noStrike" dirty="0">
                          <a:effectLst/>
                        </a:rPr>
                        <a:t>助力</a:t>
                      </a:r>
                      <a:r>
                        <a:rPr lang="zh-CN" altLang="en-US" sz="2000" b="1" u="none" strike="noStrike" dirty="0">
                          <a:effectLst/>
                        </a:rPr>
                        <a:t>偏远城乡医疗发展</a:t>
                      </a:r>
                      <a:endParaRPr lang="zh-CN" altLang="en-US" sz="2000" b="1" i="0" u="none" strike="noStrike" dirty="0">
                        <a:effectLst/>
                        <a:latin typeface="Times New Roman" panose="02020603050405020304" pitchFamily="18" charset="0"/>
                      </a:endParaRPr>
                    </a:p>
                  </a:txBody>
                  <a:tcPr marL="1912" marR="1912" marT="1912" marB="0" anchor="ctr"/>
                </a:tc>
                <a:tc>
                  <a:txBody>
                    <a:bodyPr/>
                    <a:lstStyle/>
                    <a:p>
                      <a:pPr algn="ctr" fontAlgn="ctr"/>
                      <a:r>
                        <a:rPr lang="zh-CN" altLang="en-US" sz="2000" u="none" strike="noStrike" dirty="0">
                          <a:effectLst/>
                        </a:rPr>
                        <a:t>银奖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428989657"/>
                  </a:ext>
                </a:extLst>
              </a:tr>
              <a:tr h="348022">
                <a:tc>
                  <a:txBody>
                    <a:bodyPr/>
                    <a:lstStyle/>
                    <a:p>
                      <a:pPr algn="l" fontAlgn="ctr"/>
                      <a:r>
                        <a:rPr lang="zh-CN" altLang="en-US" sz="2000" u="none" strike="noStrike" dirty="0">
                          <a:effectLst/>
                        </a:rPr>
                        <a:t>校地医帮</a:t>
                      </a:r>
                      <a:r>
                        <a:rPr lang="en-US" altLang="zh-CN" sz="2000" u="none" strike="noStrike" dirty="0">
                          <a:effectLst/>
                        </a:rPr>
                        <a:t>--</a:t>
                      </a:r>
                      <a:r>
                        <a:rPr lang="zh-CN" altLang="en-US" sz="2000" u="none" strike="noStrike" dirty="0">
                          <a:effectLst/>
                        </a:rPr>
                        <a:t>打造基层帮扶范式，</a:t>
                      </a:r>
                      <a:r>
                        <a:rPr lang="zh-CN" altLang="en-US" sz="2000" b="0" u="none" strike="noStrike" dirty="0">
                          <a:effectLst/>
                        </a:rPr>
                        <a:t>助力</a:t>
                      </a:r>
                      <a:r>
                        <a:rPr lang="zh-CN" altLang="en-US" sz="2000" b="1" u="none" strike="noStrike" dirty="0">
                          <a:effectLst/>
                        </a:rPr>
                        <a:t>乡村医疗振兴</a:t>
                      </a:r>
                      <a:endParaRPr lang="zh-CN" altLang="en-US" sz="2000" b="1"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铜奖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687818405"/>
                  </a:ext>
                </a:extLst>
              </a:tr>
            </a:tbl>
          </a:graphicData>
        </a:graphic>
      </p:graphicFrame>
    </p:spTree>
    <p:extLst>
      <p:ext uri="{BB962C8B-B14F-4D97-AF65-F5344CB8AC3E}">
        <p14:creationId xmlns:p14="http://schemas.microsoft.com/office/powerpoint/2010/main" val="225101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015663"/>
          </a:xfrm>
          <a:prstGeom prst="rect">
            <a:avLst/>
          </a:prstGeom>
          <a:noFill/>
        </p:spPr>
        <p:txBody>
          <a:bodyPr wrap="square">
            <a:spAutoFit/>
          </a:bodyPr>
          <a:lstStyle/>
          <a:p>
            <a:pPr algn="l"/>
            <a:r>
              <a:rPr lang="zh-CN" altLang="en-US" sz="2000" b="1" i="0" dirty="0">
                <a:effectLst/>
                <a:latin typeface="microsoft yahei" panose="020B0503020204020204" pitchFamily="34" charset="-122"/>
                <a:ea typeface="microsoft yahei" panose="020B0503020204020204" pitchFamily="34" charset="-122"/>
              </a:rPr>
              <a:t>产业命题</a:t>
            </a:r>
            <a:r>
              <a:rPr lang="zh-CN" altLang="en-US" sz="2000" b="1" spc="-10" dirty="0">
                <a:solidFill>
                  <a:schemeClr val="tx1">
                    <a:lumMod val="85000"/>
                    <a:lumOff val="15000"/>
                  </a:schemeClr>
                </a:solidFill>
                <a:latin typeface="+mn-ea"/>
              </a:rPr>
              <a:t>赛道：</a:t>
            </a:r>
            <a:r>
              <a:rPr lang="zh-CN" altLang="en-US" sz="2000" spc="-10" dirty="0">
                <a:solidFill>
                  <a:srgbClr val="FF0000"/>
                </a:solidFill>
                <a:latin typeface="+mn-ea"/>
              </a:rPr>
              <a:t>（</a:t>
            </a:r>
            <a:r>
              <a:rPr lang="zh-CN" altLang="en-US" sz="2000" spc="-10" dirty="0">
                <a:solidFill>
                  <a:srgbClr val="FF0000"/>
                </a:solidFill>
                <a:latin typeface="microsoft yahei" panose="020B0503020204020204" pitchFamily="34" charset="-122"/>
                <a:ea typeface="microsoft yahei" panose="020B0503020204020204" pitchFamily="34" charset="-122"/>
              </a:rPr>
              <a:t>以</a:t>
            </a:r>
            <a:r>
              <a:rPr lang="en-US" altLang="zh-CN" sz="2000" spc="-10" dirty="0">
                <a:solidFill>
                  <a:srgbClr val="FF0000"/>
                </a:solidFill>
                <a:latin typeface="microsoft yahei" panose="020B0503020204020204" pitchFamily="34" charset="-122"/>
                <a:ea typeface="microsoft yahei" panose="020B0503020204020204" pitchFamily="34" charset="-122"/>
              </a:rPr>
              <a:t>2022</a:t>
            </a:r>
            <a:r>
              <a:rPr lang="zh-CN" altLang="en-US" sz="2000" spc="-10" dirty="0">
                <a:solidFill>
                  <a:srgbClr val="FF0000"/>
                </a:solidFill>
                <a:latin typeface="microsoft yahei" panose="020B0503020204020204" pitchFamily="34" charset="-122"/>
                <a:ea typeface="microsoft yahei" panose="020B0503020204020204" pitchFamily="34" charset="-122"/>
              </a:rPr>
              <a:t>年互联网</a:t>
            </a:r>
            <a:r>
              <a:rPr lang="en-US" altLang="zh-CN" sz="2000" spc="-10" dirty="0">
                <a:solidFill>
                  <a:srgbClr val="FF0000"/>
                </a:solidFill>
                <a:latin typeface="microsoft yahei" panose="020B0503020204020204" pitchFamily="34" charset="-122"/>
                <a:ea typeface="microsoft yahei" panose="020B0503020204020204" pitchFamily="34" charset="-122"/>
              </a:rPr>
              <a:t>+</a:t>
            </a:r>
            <a:r>
              <a:rPr lang="zh-CN" altLang="en-US" sz="2000" spc="-10" dirty="0">
                <a:solidFill>
                  <a:srgbClr val="FF0000"/>
                </a:solidFill>
                <a:latin typeface="microsoft yahei" panose="020B0503020204020204" pitchFamily="34" charset="-122"/>
                <a:ea typeface="microsoft yahei" panose="020B0503020204020204" pitchFamily="34" charset="-122"/>
              </a:rPr>
              <a:t>湖北省决赛结果为例）</a:t>
            </a:r>
            <a:endParaRPr lang="en-US" altLang="zh-CN" sz="2000"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chemeClr val="tx1">
                  <a:lumMod val="85000"/>
                  <a:lumOff val="15000"/>
                </a:schemeClr>
              </a:solidFill>
              <a:latin typeface="+mn-ea"/>
              <a:ea typeface="microsoft yahei" panose="020B0503020204020204" pitchFamily="34" charset="-122"/>
            </a:endParaRPr>
          </a:p>
          <a:p>
            <a:pPr algn="l"/>
            <a:r>
              <a:rPr lang="zh-CN" altLang="en-US" sz="2000" b="1" spc="-10" dirty="0">
                <a:solidFill>
                  <a:srgbClr val="FF0000"/>
                </a:solidFill>
                <a:latin typeface="+mn-ea"/>
                <a:ea typeface="microsoft yahei" panose="020B0503020204020204" pitchFamily="34" charset="-122"/>
              </a:rPr>
              <a:t>基于产业真实条件和问题，理论化程度高</a:t>
            </a:r>
            <a:endParaRPr lang="en-US" altLang="zh-CN" sz="2000" spc="-10" dirty="0">
              <a:solidFill>
                <a:srgbClr val="FF0000"/>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graphicFrame>
        <p:nvGraphicFramePr>
          <p:cNvPr id="5" name="表格 4">
            <a:extLst>
              <a:ext uri="{FF2B5EF4-FFF2-40B4-BE49-F238E27FC236}">
                <a16:creationId xmlns:a16="http://schemas.microsoft.com/office/drawing/2014/main" id="{745D76CB-3159-5A10-7F63-8BC344E12886}"/>
              </a:ext>
            </a:extLst>
          </p:cNvPr>
          <p:cNvGraphicFramePr>
            <a:graphicFrameLocks noGrp="1"/>
          </p:cNvGraphicFramePr>
          <p:nvPr>
            <p:extLst>
              <p:ext uri="{D42A27DB-BD31-4B8C-83A1-F6EECF244321}">
                <p14:modId xmlns:p14="http://schemas.microsoft.com/office/powerpoint/2010/main" val="327812269"/>
              </p:ext>
            </p:extLst>
          </p:nvPr>
        </p:nvGraphicFramePr>
        <p:xfrm>
          <a:off x="1300789" y="2338349"/>
          <a:ext cx="9480884" cy="3552314"/>
        </p:xfrm>
        <a:graphic>
          <a:graphicData uri="http://schemas.openxmlformats.org/drawingml/2006/table">
            <a:tbl>
              <a:tblPr>
                <a:tableStyleId>{5C22544A-7EE6-4342-B048-85BDC9FD1C3A}</a:tableStyleId>
              </a:tblPr>
              <a:tblGrid>
                <a:gridCol w="8550245">
                  <a:extLst>
                    <a:ext uri="{9D8B030D-6E8A-4147-A177-3AD203B41FA5}">
                      <a16:colId xmlns:a16="http://schemas.microsoft.com/office/drawing/2014/main" val="3281813223"/>
                    </a:ext>
                  </a:extLst>
                </a:gridCol>
                <a:gridCol w="930639">
                  <a:extLst>
                    <a:ext uri="{9D8B030D-6E8A-4147-A177-3AD203B41FA5}">
                      <a16:colId xmlns:a16="http://schemas.microsoft.com/office/drawing/2014/main" val="2731859186"/>
                    </a:ext>
                  </a:extLst>
                </a:gridCol>
              </a:tblGrid>
              <a:tr h="506400">
                <a:tc>
                  <a:txBody>
                    <a:bodyPr/>
                    <a:lstStyle/>
                    <a:p>
                      <a:pPr algn="l" fontAlgn="ctr"/>
                      <a:r>
                        <a:rPr lang="zh-CN" altLang="en-US" sz="2000" u="none" strike="noStrike" dirty="0">
                          <a:effectLst/>
                        </a:rPr>
                        <a:t>基于</a:t>
                      </a:r>
                      <a:r>
                        <a:rPr lang="en-US" altLang="zh-CN" sz="2000" u="none" strike="noStrike" dirty="0">
                          <a:effectLst/>
                        </a:rPr>
                        <a:t>FPGA</a:t>
                      </a:r>
                      <a:r>
                        <a:rPr lang="zh-CN" altLang="en-US" sz="2000" u="none" strike="noStrike" dirty="0">
                          <a:effectLst/>
                        </a:rPr>
                        <a:t>的</a:t>
                      </a:r>
                      <a:r>
                        <a:rPr lang="zh-CN" altLang="en-US" sz="2000" b="1" u="none" strike="noStrike" dirty="0">
                          <a:effectLst/>
                        </a:rPr>
                        <a:t>图计算</a:t>
                      </a:r>
                      <a:r>
                        <a:rPr lang="zh-CN" altLang="en-US" sz="2000" u="none" strike="noStrike" dirty="0">
                          <a:effectLst/>
                        </a:rPr>
                        <a:t>加速器设计</a:t>
                      </a:r>
                      <a:endParaRPr lang="zh-CN" altLang="en-US" sz="2000" b="0"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金奖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193743629"/>
                  </a:ext>
                </a:extLst>
              </a:tr>
              <a:tr h="510157">
                <a:tc>
                  <a:txBody>
                    <a:bodyPr/>
                    <a:lstStyle/>
                    <a:p>
                      <a:pPr algn="l" fontAlgn="ctr"/>
                      <a:r>
                        <a:rPr lang="zh-CN" altLang="en-US" sz="2000" u="none" strike="noStrike" dirty="0">
                          <a:effectLst/>
                        </a:rPr>
                        <a:t>基于地平线边缘人工智能计算芯片的高效率驾驶场景</a:t>
                      </a:r>
                      <a:r>
                        <a:rPr lang="zh-CN" altLang="en-US" sz="2000" b="1" u="none" strike="noStrike" dirty="0">
                          <a:effectLst/>
                        </a:rPr>
                        <a:t>视觉感知算法</a:t>
                      </a:r>
                      <a:r>
                        <a:rPr lang="zh-CN" altLang="en-US" sz="2000" u="none" strike="noStrike" dirty="0">
                          <a:effectLst/>
                        </a:rPr>
                        <a:t>优化</a:t>
                      </a:r>
                      <a:endParaRPr lang="zh-CN" altLang="en-US" sz="2000" b="0"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金奖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1780468903"/>
                  </a:ext>
                </a:extLst>
              </a:tr>
              <a:tr h="506400">
                <a:tc>
                  <a:txBody>
                    <a:bodyPr/>
                    <a:lstStyle/>
                    <a:p>
                      <a:pPr algn="l" fontAlgn="ctr"/>
                      <a:r>
                        <a:rPr lang="en-US" altLang="zh-CN" sz="2000" u="none" strike="noStrike" dirty="0">
                          <a:effectLst/>
                        </a:rPr>
                        <a:t>EB</a:t>
                      </a:r>
                      <a:r>
                        <a:rPr lang="zh-CN" altLang="en-US" sz="2000" u="none" strike="noStrike" dirty="0">
                          <a:effectLst/>
                        </a:rPr>
                        <a:t>级块</a:t>
                      </a:r>
                      <a:r>
                        <a:rPr lang="zh-CN" altLang="en-US" sz="2000" b="1" u="none" strike="noStrike" dirty="0">
                          <a:effectLst/>
                        </a:rPr>
                        <a:t>存储系统</a:t>
                      </a:r>
                      <a:r>
                        <a:rPr lang="zh-CN" altLang="en-US" sz="2000" u="none" strike="noStrike" dirty="0">
                          <a:effectLst/>
                        </a:rPr>
                        <a:t>智慧大脑的创新与实践</a:t>
                      </a:r>
                      <a:endParaRPr lang="zh-CN" altLang="en-US" sz="2000" b="0" i="0" u="none" strike="noStrike" dirty="0">
                        <a:effectLst/>
                        <a:latin typeface="Times New Roman" panose="02020603050405020304" pitchFamily="18" charset="0"/>
                      </a:endParaRPr>
                    </a:p>
                  </a:txBody>
                  <a:tcPr marL="1912" marR="1912" marT="1912" marB="0" anchor="ctr"/>
                </a:tc>
                <a:tc>
                  <a:txBody>
                    <a:bodyPr/>
                    <a:lstStyle/>
                    <a:p>
                      <a:pPr algn="ctr" fontAlgn="ctr"/>
                      <a:r>
                        <a:rPr lang="zh-CN" altLang="en-US" sz="2000" u="none" strike="noStrike" dirty="0">
                          <a:effectLst/>
                        </a:rPr>
                        <a:t>金奖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194590219"/>
                  </a:ext>
                </a:extLst>
              </a:tr>
              <a:tr h="506400">
                <a:tc>
                  <a:txBody>
                    <a:bodyPr/>
                    <a:lstStyle/>
                    <a:p>
                      <a:pPr algn="l" fontAlgn="ctr"/>
                      <a:r>
                        <a:rPr lang="en-US" altLang="zh-CN" sz="2000" u="none" strike="noStrike" dirty="0" err="1">
                          <a:effectLst/>
                        </a:rPr>
                        <a:t>GaussDB</a:t>
                      </a:r>
                      <a:r>
                        <a:rPr lang="zh-CN" altLang="en-US" sz="2000" b="1" u="none" strike="noStrike" dirty="0">
                          <a:effectLst/>
                        </a:rPr>
                        <a:t>数据库创新应用</a:t>
                      </a:r>
                      <a:r>
                        <a:rPr lang="zh-CN" altLang="en-US" sz="2000" u="none" strike="noStrike" dirty="0">
                          <a:effectLst/>
                        </a:rPr>
                        <a:t>赛</a:t>
                      </a:r>
                      <a:endParaRPr lang="zh-CN" altLang="en-US" sz="2000" b="0" i="0" u="none" strike="noStrike" dirty="0">
                        <a:effectLst/>
                        <a:latin typeface="Times New Roman" panose="02020603050405020304" pitchFamily="18" charset="0"/>
                      </a:endParaRPr>
                    </a:p>
                  </a:txBody>
                  <a:tcPr marL="1912" marR="1912" marT="1912" marB="0" anchor="ctr"/>
                </a:tc>
                <a:tc>
                  <a:txBody>
                    <a:bodyPr/>
                    <a:lstStyle/>
                    <a:p>
                      <a:pPr algn="ctr" fontAlgn="ctr"/>
                      <a:r>
                        <a:rPr lang="zh-CN" altLang="en-US" sz="2000" u="none" strike="noStrike" dirty="0">
                          <a:effectLst/>
                        </a:rPr>
                        <a:t>铜奖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3152275305"/>
                  </a:ext>
                </a:extLst>
              </a:tr>
              <a:tr h="506400">
                <a:tc>
                  <a:txBody>
                    <a:bodyPr/>
                    <a:lstStyle/>
                    <a:p>
                      <a:pPr algn="l" fontAlgn="ctr"/>
                      <a:r>
                        <a:rPr lang="zh-CN" altLang="en-US" sz="2000" u="none" strike="noStrike" dirty="0">
                          <a:effectLst/>
                        </a:rPr>
                        <a:t>基于社交平台</a:t>
                      </a:r>
                      <a:r>
                        <a:rPr lang="zh-CN" altLang="en-US" sz="2000" b="1" u="none" strike="noStrike" dirty="0">
                          <a:effectLst/>
                        </a:rPr>
                        <a:t>大数据</a:t>
                      </a:r>
                      <a:r>
                        <a:rPr lang="zh-CN" altLang="en-US" sz="2000" u="none" strike="noStrike" dirty="0">
                          <a:effectLst/>
                        </a:rPr>
                        <a:t>的谣言</a:t>
                      </a:r>
                      <a:r>
                        <a:rPr lang="zh-CN" altLang="en-US" sz="2000" b="1" u="none" strike="noStrike" dirty="0">
                          <a:effectLst/>
                        </a:rPr>
                        <a:t>实时监测系统</a:t>
                      </a:r>
                      <a:endParaRPr lang="zh-CN" altLang="en-US" sz="2000" b="1" i="0" u="none" strike="noStrike" dirty="0">
                        <a:effectLst/>
                        <a:latin typeface="仿宋_GB2312"/>
                      </a:endParaRPr>
                    </a:p>
                  </a:txBody>
                  <a:tcPr marL="1912" marR="1912" marT="1912" marB="0" anchor="ctr"/>
                </a:tc>
                <a:tc>
                  <a:txBody>
                    <a:bodyPr/>
                    <a:lstStyle/>
                    <a:p>
                      <a:pPr algn="ctr" fontAlgn="ctr"/>
                      <a:r>
                        <a:rPr lang="zh-CN" altLang="en-US" sz="2000" u="none" strike="noStrike">
                          <a:effectLst/>
                        </a:rPr>
                        <a:t>铜奖</a:t>
                      </a:r>
                      <a:endParaRPr lang="zh-CN" altLang="en-US" sz="2000" b="0" i="0" u="none" strike="noStrike">
                        <a:effectLst/>
                        <a:latin typeface="仿宋_GB2312"/>
                      </a:endParaRPr>
                    </a:p>
                  </a:txBody>
                  <a:tcPr marL="1912" marR="1912" marT="1912" marB="0" anchor="ctr"/>
                </a:tc>
                <a:extLst>
                  <a:ext uri="{0D108BD9-81ED-4DB2-BD59-A6C34878D82A}">
                    <a16:rowId xmlns:a16="http://schemas.microsoft.com/office/drawing/2014/main" val="4017377054"/>
                  </a:ext>
                </a:extLst>
              </a:tr>
              <a:tr h="506400">
                <a:tc>
                  <a:txBody>
                    <a:bodyPr/>
                    <a:lstStyle/>
                    <a:p>
                      <a:pPr algn="l" fontAlgn="ctr"/>
                      <a:r>
                        <a:rPr lang="zh-CN" altLang="en-US" sz="2000" u="none" strike="noStrike" dirty="0">
                          <a:effectLst/>
                        </a:rPr>
                        <a:t>大面积柔性薄膜式压力和温度分布</a:t>
                      </a:r>
                      <a:r>
                        <a:rPr lang="zh-CN" altLang="en-US" sz="2000" b="1" u="none" strike="noStrike" dirty="0">
                          <a:effectLst/>
                        </a:rPr>
                        <a:t>检测传感器</a:t>
                      </a:r>
                      <a:endParaRPr lang="zh-CN" altLang="en-US" sz="2000" b="1"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铜奖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3362065527"/>
                  </a:ext>
                </a:extLst>
              </a:tr>
              <a:tr h="510157">
                <a:tc>
                  <a:txBody>
                    <a:bodyPr/>
                    <a:lstStyle/>
                    <a:p>
                      <a:pPr algn="l" fontAlgn="ctr"/>
                      <a:r>
                        <a:rPr lang="zh-CN" altLang="en-US" sz="2000" u="none" strike="noStrike" dirty="0">
                          <a:effectLst/>
                        </a:rPr>
                        <a:t>国产化</a:t>
                      </a:r>
                      <a:r>
                        <a:rPr lang="zh-CN" altLang="en-US" sz="2000" b="1" u="none" strike="noStrike" dirty="0">
                          <a:effectLst/>
                        </a:rPr>
                        <a:t>数据库替代</a:t>
                      </a:r>
                      <a:r>
                        <a:rPr lang="zh-CN" altLang="en-US" sz="2000" u="none" strike="noStrike" dirty="0">
                          <a:effectLst/>
                        </a:rPr>
                        <a:t>：</a:t>
                      </a:r>
                      <a:r>
                        <a:rPr lang="en-US" altLang="zh-CN" sz="2000" u="none" strike="noStrike" dirty="0">
                          <a:effectLst/>
                        </a:rPr>
                        <a:t>Oracle/MySQL</a:t>
                      </a:r>
                      <a:r>
                        <a:rPr lang="zh-CN" altLang="en-US" sz="2000" u="none" strike="noStrike" dirty="0">
                          <a:effectLst/>
                        </a:rPr>
                        <a:t>迁移到</a:t>
                      </a:r>
                      <a:r>
                        <a:rPr lang="en-US" altLang="zh-CN" sz="2000" u="none" strike="noStrike" dirty="0" err="1">
                          <a:effectLst/>
                        </a:rPr>
                        <a:t>openGauss</a:t>
                      </a:r>
                      <a:r>
                        <a:rPr lang="zh-CN" altLang="en-US" sz="2000" u="none" strike="noStrike" dirty="0">
                          <a:effectLst/>
                        </a:rPr>
                        <a:t>的创新与实践</a:t>
                      </a:r>
                      <a:endParaRPr lang="zh-CN" altLang="en-US" sz="2000" b="0" i="0" u="none" strike="noStrike" dirty="0">
                        <a:effectLst/>
                        <a:latin typeface="仿宋_GB2312"/>
                      </a:endParaRPr>
                    </a:p>
                  </a:txBody>
                  <a:tcPr marL="1912" marR="1912" marT="1912" marB="0" anchor="ctr"/>
                </a:tc>
                <a:tc>
                  <a:txBody>
                    <a:bodyPr/>
                    <a:lstStyle/>
                    <a:p>
                      <a:pPr algn="ctr" fontAlgn="ctr"/>
                      <a:r>
                        <a:rPr lang="zh-CN" altLang="en-US" sz="2000" u="none" strike="noStrike" dirty="0">
                          <a:effectLst/>
                        </a:rPr>
                        <a:t>铜奖</a:t>
                      </a:r>
                      <a:endParaRPr lang="zh-CN" altLang="en-US" sz="2000" b="0" i="0" u="none" strike="noStrike" dirty="0">
                        <a:effectLst/>
                        <a:latin typeface="仿宋_GB2312"/>
                      </a:endParaRPr>
                    </a:p>
                  </a:txBody>
                  <a:tcPr marL="1912" marR="1912" marT="1912" marB="0" anchor="ctr"/>
                </a:tc>
                <a:extLst>
                  <a:ext uri="{0D108BD9-81ED-4DB2-BD59-A6C34878D82A}">
                    <a16:rowId xmlns:a16="http://schemas.microsoft.com/office/drawing/2014/main" val="2833313617"/>
                  </a:ext>
                </a:extLst>
              </a:tr>
            </a:tbl>
          </a:graphicData>
        </a:graphic>
      </p:graphicFrame>
    </p:spTree>
    <p:extLst>
      <p:ext uri="{BB962C8B-B14F-4D97-AF65-F5344CB8AC3E}">
        <p14:creationId xmlns:p14="http://schemas.microsoft.com/office/powerpoint/2010/main" val="227582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E45DCB11-7476-484B-8873-D8A499799333}"/>
              </a:ext>
            </a:extLst>
          </p:cNvPr>
          <p:cNvSpPr>
            <a:spLocks noGrp="1"/>
          </p:cNvSpPr>
          <p:nvPr>
            <p:ph type="body" sz="quarter" idx="12"/>
          </p:nvPr>
        </p:nvSpPr>
        <p:spPr>
          <a:xfrm>
            <a:off x="566962" y="265803"/>
            <a:ext cx="4836888" cy="426497"/>
          </a:xfrm>
        </p:spPr>
        <p:txBody>
          <a:bodyPr/>
          <a:lstStyle/>
          <a:p>
            <a:pPr marL="0" indent="0">
              <a:buNone/>
            </a:pPr>
            <a:r>
              <a:rPr lang="zh-CN" altLang="en-US" dirty="0"/>
              <a:t>一、创新创业类比赛</a:t>
            </a:r>
          </a:p>
        </p:txBody>
      </p:sp>
      <p:sp>
        <p:nvSpPr>
          <p:cNvPr id="20" name="椭圆 19">
            <a:extLst>
              <a:ext uri="{FF2B5EF4-FFF2-40B4-BE49-F238E27FC236}">
                <a16:creationId xmlns:a16="http://schemas.microsoft.com/office/drawing/2014/main" id="{1B68CDA1-3188-487C-B948-4952CB40D568}"/>
              </a:ext>
            </a:extLst>
          </p:cNvPr>
          <p:cNvSpPr/>
          <p:nvPr/>
        </p:nvSpPr>
        <p:spPr>
          <a:xfrm>
            <a:off x="1513124" y="2325310"/>
            <a:ext cx="2576946" cy="2576946"/>
          </a:xfrm>
          <a:prstGeom prst="ellipse">
            <a:avLst/>
          </a:prstGeom>
          <a:gradFill flip="none" rotWithShape="1">
            <a:gsLst>
              <a:gs pos="91000">
                <a:schemeClr val="accent1">
                  <a:lumMod val="60000"/>
                  <a:lumOff val="40000"/>
                  <a:alpha val="12000"/>
                </a:schemeClr>
              </a:gs>
              <a:gs pos="69000">
                <a:schemeClr val="accent1">
                  <a:alpha val="0"/>
                </a:schemeClr>
              </a:gs>
            </a:gsLst>
            <a:path path="shape">
              <a:fillToRect l="50000" t="50000" r="50000" b="50000"/>
            </a:path>
            <a:tileRect/>
          </a:gra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19" name="椭圆 18">
            <a:extLst>
              <a:ext uri="{FF2B5EF4-FFF2-40B4-BE49-F238E27FC236}">
                <a16:creationId xmlns:a16="http://schemas.microsoft.com/office/drawing/2014/main" id="{6A374AD6-499A-4BB4-99CA-46A4459D657D}"/>
              </a:ext>
            </a:extLst>
          </p:cNvPr>
          <p:cNvSpPr/>
          <p:nvPr/>
        </p:nvSpPr>
        <p:spPr>
          <a:xfrm>
            <a:off x="1845633" y="2657819"/>
            <a:ext cx="1911927" cy="1911927"/>
          </a:xfrm>
          <a:prstGeom prst="ellipse">
            <a:avLst/>
          </a:prstGeom>
          <a:gradFill flip="none" rotWithShape="1">
            <a:gsLst>
              <a:gs pos="91000">
                <a:schemeClr val="accent1">
                  <a:lumMod val="60000"/>
                  <a:lumOff val="40000"/>
                  <a:alpha val="12000"/>
                </a:schemeClr>
              </a:gs>
              <a:gs pos="69000">
                <a:schemeClr val="accent1">
                  <a:alpha val="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2" name="椭圆 1">
            <a:extLst>
              <a:ext uri="{FF2B5EF4-FFF2-40B4-BE49-F238E27FC236}">
                <a16:creationId xmlns:a16="http://schemas.microsoft.com/office/drawing/2014/main" id="{2001B6E7-496A-44FD-9126-DA0450D5C1C4}"/>
              </a:ext>
            </a:extLst>
          </p:cNvPr>
          <p:cNvSpPr/>
          <p:nvPr/>
        </p:nvSpPr>
        <p:spPr>
          <a:xfrm>
            <a:off x="2138815" y="2951001"/>
            <a:ext cx="1325562" cy="13255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商业计划书</a:t>
            </a:r>
          </a:p>
        </p:txBody>
      </p:sp>
      <p:sp>
        <p:nvSpPr>
          <p:cNvPr id="21" name="椭圆 20">
            <a:extLst>
              <a:ext uri="{FF2B5EF4-FFF2-40B4-BE49-F238E27FC236}">
                <a16:creationId xmlns:a16="http://schemas.microsoft.com/office/drawing/2014/main" id="{87C5124A-43D5-4DE2-B2EE-644DE4A24FCA}"/>
              </a:ext>
            </a:extLst>
          </p:cNvPr>
          <p:cNvSpPr/>
          <p:nvPr/>
        </p:nvSpPr>
        <p:spPr>
          <a:xfrm>
            <a:off x="2698183" y="2221894"/>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F196A20-1B1B-4508-857B-529854A0FF28}"/>
              </a:ext>
            </a:extLst>
          </p:cNvPr>
          <p:cNvSpPr txBox="1"/>
          <p:nvPr/>
        </p:nvSpPr>
        <p:spPr>
          <a:xfrm>
            <a:off x="2022040" y="1415869"/>
            <a:ext cx="2068030" cy="728982"/>
          </a:xfrm>
          <a:prstGeom prst="rect">
            <a:avLst/>
          </a:prstGeom>
          <a:noFill/>
        </p:spPr>
        <p:txBody>
          <a:bodyPr wrap="square" rtlCol="0">
            <a:spAutoFit/>
          </a:bodyPr>
          <a:lstStyle/>
          <a:p>
            <a:pPr>
              <a:lnSpc>
                <a:spcPct val="120000"/>
              </a:lnSpc>
            </a:pPr>
            <a:r>
              <a:rPr lang="zh-CN" altLang="en-US" dirty="0">
                <a:latin typeface="+mn-ea"/>
              </a:rPr>
              <a:t>内容和路演</a:t>
            </a:r>
            <a:r>
              <a:rPr lang="en-US" altLang="zh-CN" dirty="0">
                <a:latin typeface="+mn-ea"/>
              </a:rPr>
              <a:t>PPT</a:t>
            </a:r>
            <a:r>
              <a:rPr lang="zh-CN" altLang="en-US" dirty="0">
                <a:latin typeface="+mn-ea"/>
              </a:rPr>
              <a:t>很像，但更丰富</a:t>
            </a:r>
          </a:p>
        </p:txBody>
      </p:sp>
      <p:sp>
        <p:nvSpPr>
          <p:cNvPr id="22" name="椭圆 21">
            <a:extLst>
              <a:ext uri="{FF2B5EF4-FFF2-40B4-BE49-F238E27FC236}">
                <a16:creationId xmlns:a16="http://schemas.microsoft.com/office/drawing/2014/main" id="{B0A6FD82-D213-4673-8903-C6C36CB06816}"/>
              </a:ext>
            </a:extLst>
          </p:cNvPr>
          <p:cNvSpPr/>
          <p:nvPr/>
        </p:nvSpPr>
        <p:spPr>
          <a:xfrm>
            <a:off x="1651503"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EA5852B-0879-4FFA-BF71-A1B11A355AD5}"/>
              </a:ext>
            </a:extLst>
          </p:cNvPr>
          <p:cNvSpPr/>
          <p:nvPr/>
        </p:nvSpPr>
        <p:spPr>
          <a:xfrm>
            <a:off x="3780484" y="4276563"/>
            <a:ext cx="206829" cy="20682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EB955C6-C0F4-4D45-9636-D2CBF7190D68}"/>
              </a:ext>
            </a:extLst>
          </p:cNvPr>
          <p:cNvSpPr txBox="1"/>
          <p:nvPr/>
        </p:nvSpPr>
        <p:spPr>
          <a:xfrm>
            <a:off x="578264" y="4913761"/>
            <a:ext cx="1828498" cy="1061381"/>
          </a:xfrm>
          <a:prstGeom prst="rect">
            <a:avLst/>
          </a:prstGeom>
          <a:noFill/>
        </p:spPr>
        <p:txBody>
          <a:bodyPr wrap="square" rtlCol="0">
            <a:spAutoFit/>
          </a:bodyPr>
          <a:lstStyle/>
          <a:p>
            <a:pPr>
              <a:lnSpc>
                <a:spcPct val="120000"/>
              </a:lnSpc>
            </a:pPr>
            <a:r>
              <a:rPr lang="zh-CN" altLang="en-US" dirty="0">
                <a:latin typeface="+mn-ea"/>
              </a:rPr>
              <a:t>和</a:t>
            </a:r>
            <a:r>
              <a:rPr lang="en-US" altLang="zh-CN" dirty="0">
                <a:latin typeface="+mn-ea"/>
              </a:rPr>
              <a:t>PPT</a:t>
            </a:r>
            <a:r>
              <a:rPr lang="zh-CN" altLang="en-US" dirty="0">
                <a:latin typeface="+mn-ea"/>
              </a:rPr>
              <a:t>一样都是反复打磨的过程，要有足够耐心</a:t>
            </a:r>
          </a:p>
        </p:txBody>
      </p:sp>
      <p:sp>
        <p:nvSpPr>
          <p:cNvPr id="39" name="椭圆 38">
            <a:extLst>
              <a:ext uri="{FF2B5EF4-FFF2-40B4-BE49-F238E27FC236}">
                <a16:creationId xmlns:a16="http://schemas.microsoft.com/office/drawing/2014/main" id="{E093BF8B-C4C6-42D3-BF37-C8F967C84325}"/>
              </a:ext>
            </a:extLst>
          </p:cNvPr>
          <p:cNvSpPr/>
          <p:nvPr/>
        </p:nvSpPr>
        <p:spPr>
          <a:xfrm>
            <a:off x="8297353" y="2657819"/>
            <a:ext cx="1911927" cy="1911927"/>
          </a:xfrm>
          <a:prstGeom prst="ellipse">
            <a:avLst/>
          </a:prstGeom>
          <a:gradFill flip="none" rotWithShape="1">
            <a:gsLst>
              <a:gs pos="91000">
                <a:schemeClr val="accent1">
                  <a:alpha val="13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25" name="文本框 24">
            <a:extLst>
              <a:ext uri="{FF2B5EF4-FFF2-40B4-BE49-F238E27FC236}">
                <a16:creationId xmlns:a16="http://schemas.microsoft.com/office/drawing/2014/main" id="{FA924275-DBEE-492D-BEC3-1A9D77C25759}"/>
              </a:ext>
            </a:extLst>
          </p:cNvPr>
          <p:cNvSpPr txBox="1"/>
          <p:nvPr/>
        </p:nvSpPr>
        <p:spPr>
          <a:xfrm>
            <a:off x="3162927" y="4767446"/>
            <a:ext cx="2544249" cy="1393779"/>
          </a:xfrm>
          <a:prstGeom prst="rect">
            <a:avLst/>
          </a:prstGeom>
          <a:noFill/>
        </p:spPr>
        <p:txBody>
          <a:bodyPr wrap="square" rtlCol="0">
            <a:spAutoFit/>
          </a:bodyPr>
          <a:lstStyle/>
          <a:p>
            <a:pPr>
              <a:lnSpc>
                <a:spcPct val="120000"/>
              </a:lnSpc>
            </a:pPr>
            <a:r>
              <a:rPr lang="zh-CN" altLang="en-US" dirty="0">
                <a:latin typeface="+mn-ea"/>
              </a:rPr>
              <a:t>虽然网评的主要依据是</a:t>
            </a:r>
            <a:r>
              <a:rPr lang="en-US" altLang="zh-CN" dirty="0">
                <a:latin typeface="+mn-ea"/>
              </a:rPr>
              <a:t>PPT</a:t>
            </a:r>
            <a:r>
              <a:rPr lang="zh-CN" altLang="en-US" dirty="0">
                <a:latin typeface="+mn-ea"/>
              </a:rPr>
              <a:t>，但还是很重要，会影响</a:t>
            </a:r>
            <a:r>
              <a:rPr lang="en-US" altLang="zh-CN" dirty="0">
                <a:latin typeface="+mn-ea"/>
              </a:rPr>
              <a:t>PPT</a:t>
            </a:r>
            <a:r>
              <a:rPr lang="zh-CN" altLang="en-US" dirty="0">
                <a:latin typeface="+mn-ea"/>
              </a:rPr>
              <a:t>的呈现内容和形式</a:t>
            </a:r>
          </a:p>
        </p:txBody>
      </p:sp>
      <p:sp>
        <p:nvSpPr>
          <p:cNvPr id="38" name="椭圆 37">
            <a:extLst>
              <a:ext uri="{FF2B5EF4-FFF2-40B4-BE49-F238E27FC236}">
                <a16:creationId xmlns:a16="http://schemas.microsoft.com/office/drawing/2014/main" id="{D6BC7D47-04CF-4F99-A0E4-BF47DAACE668}"/>
              </a:ext>
            </a:extLst>
          </p:cNvPr>
          <p:cNvSpPr/>
          <p:nvPr/>
        </p:nvSpPr>
        <p:spPr>
          <a:xfrm>
            <a:off x="7964844" y="2325310"/>
            <a:ext cx="2576946" cy="2576946"/>
          </a:xfrm>
          <a:prstGeom prst="ellipse">
            <a:avLst/>
          </a:prstGeom>
          <a:gradFill flip="none" rotWithShape="1">
            <a:gsLst>
              <a:gs pos="91000">
                <a:schemeClr val="accent1">
                  <a:alpha val="12000"/>
                </a:schemeClr>
              </a:gs>
              <a:gs pos="69000">
                <a:schemeClr val="accent1">
                  <a:alpha val="0"/>
                </a:schemeClr>
              </a:gs>
            </a:gsLst>
            <a:path path="shape">
              <a:fillToRect l="50000" t="50000" r="50000" b="50000"/>
            </a:path>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lumMod val="50000"/>
                  </a:schemeClr>
                </a:solidFill>
              </a:ln>
              <a:noFill/>
            </a:endParaRPr>
          </a:p>
        </p:txBody>
      </p:sp>
      <p:sp>
        <p:nvSpPr>
          <p:cNvPr id="41" name="椭圆 40">
            <a:extLst>
              <a:ext uri="{FF2B5EF4-FFF2-40B4-BE49-F238E27FC236}">
                <a16:creationId xmlns:a16="http://schemas.microsoft.com/office/drawing/2014/main" id="{2ABB24F3-408F-4995-B8F4-3870C51CBE3F}"/>
              </a:ext>
            </a:extLst>
          </p:cNvPr>
          <p:cNvSpPr/>
          <p:nvPr/>
        </p:nvSpPr>
        <p:spPr>
          <a:xfrm>
            <a:off x="8590535" y="2951001"/>
            <a:ext cx="1325562" cy="1325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latin typeface="+mn-ea"/>
              </a:rPr>
              <a:t>路演</a:t>
            </a:r>
            <a:r>
              <a:rPr lang="en-US" altLang="zh-CN" sz="2200" b="1" dirty="0">
                <a:latin typeface="+mn-ea"/>
              </a:rPr>
              <a:t>PPT</a:t>
            </a:r>
            <a:endParaRPr lang="zh-CN" altLang="en-US" sz="2200" b="1" dirty="0">
              <a:latin typeface="+mn-ea"/>
            </a:endParaRPr>
          </a:p>
        </p:txBody>
      </p:sp>
      <p:sp>
        <p:nvSpPr>
          <p:cNvPr id="42" name="椭圆 41">
            <a:extLst>
              <a:ext uri="{FF2B5EF4-FFF2-40B4-BE49-F238E27FC236}">
                <a16:creationId xmlns:a16="http://schemas.microsoft.com/office/drawing/2014/main" id="{4A412064-150D-47FB-BFD1-4C3A6FF71D38}"/>
              </a:ext>
            </a:extLst>
          </p:cNvPr>
          <p:cNvSpPr/>
          <p:nvPr/>
        </p:nvSpPr>
        <p:spPr>
          <a:xfrm>
            <a:off x="9149903" y="2221894"/>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B782F77-C65F-4FAE-A9CB-9E798CED3C89}"/>
              </a:ext>
            </a:extLst>
          </p:cNvPr>
          <p:cNvSpPr txBox="1"/>
          <p:nvPr/>
        </p:nvSpPr>
        <p:spPr>
          <a:xfrm>
            <a:off x="7652074" y="1205438"/>
            <a:ext cx="3683485" cy="1061381"/>
          </a:xfrm>
          <a:prstGeom prst="rect">
            <a:avLst/>
          </a:prstGeom>
          <a:noFill/>
        </p:spPr>
        <p:txBody>
          <a:bodyPr wrap="square" rtlCol="0">
            <a:spAutoFit/>
          </a:bodyPr>
          <a:lstStyle/>
          <a:p>
            <a:pPr>
              <a:lnSpc>
                <a:spcPct val="12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项目背景分析、行业（市场）痛点、产品介绍、核心技术、相关论文及专利等成果、竞品分析、应用案例</a:t>
            </a:r>
            <a:endParaRPr lang="zh-CN" altLang="en-US" dirty="0">
              <a:latin typeface="+mn-ea"/>
            </a:endParaRPr>
          </a:p>
        </p:txBody>
      </p:sp>
      <p:sp>
        <p:nvSpPr>
          <p:cNvPr id="44" name="椭圆 43">
            <a:extLst>
              <a:ext uri="{FF2B5EF4-FFF2-40B4-BE49-F238E27FC236}">
                <a16:creationId xmlns:a16="http://schemas.microsoft.com/office/drawing/2014/main" id="{6CD6992B-74B0-4726-A388-17FFA5F88A38}"/>
              </a:ext>
            </a:extLst>
          </p:cNvPr>
          <p:cNvSpPr/>
          <p:nvPr/>
        </p:nvSpPr>
        <p:spPr>
          <a:xfrm>
            <a:off x="8103223"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A032CF98-744B-4016-95C7-D89E8E25D8ED}"/>
              </a:ext>
            </a:extLst>
          </p:cNvPr>
          <p:cNvSpPr/>
          <p:nvPr/>
        </p:nvSpPr>
        <p:spPr>
          <a:xfrm>
            <a:off x="10232204" y="4276563"/>
            <a:ext cx="206829" cy="206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46BCEA9-4BB9-41BD-B40A-815FFC59E208}"/>
              </a:ext>
            </a:extLst>
          </p:cNvPr>
          <p:cNvSpPr txBox="1"/>
          <p:nvPr/>
        </p:nvSpPr>
        <p:spPr>
          <a:xfrm>
            <a:off x="5438265" y="4118901"/>
            <a:ext cx="2576946" cy="728982"/>
          </a:xfrm>
          <a:prstGeom prst="rect">
            <a:avLst/>
          </a:prstGeom>
          <a:noFill/>
        </p:spPr>
        <p:txBody>
          <a:bodyPr wrap="square" rtlCol="0">
            <a:spAutoFit/>
          </a:bodyPr>
          <a:lstStyle/>
          <a:p>
            <a:pPr algn="r">
              <a:lnSpc>
                <a:spcPct val="120000"/>
              </a:lnSpc>
            </a:pPr>
            <a:r>
              <a:rPr lang="en-US" altLang="zh-CN" dirty="0">
                <a:latin typeface="+mn-ea"/>
              </a:rPr>
              <a:t>PPT</a:t>
            </a:r>
            <a:r>
              <a:rPr lang="zh-CN" altLang="en-US" b="1" dirty="0">
                <a:latin typeface="+mn-ea"/>
              </a:rPr>
              <a:t>视觉效果</a:t>
            </a:r>
            <a:r>
              <a:rPr lang="zh-CN" altLang="en-US" dirty="0">
                <a:latin typeface="+mn-ea"/>
              </a:rPr>
              <a:t>、</a:t>
            </a:r>
            <a:r>
              <a:rPr lang="zh-CN" altLang="en-US" b="1" dirty="0">
                <a:latin typeface="+mn-ea"/>
              </a:rPr>
              <a:t>特点突出</a:t>
            </a:r>
            <a:r>
              <a:rPr lang="zh-CN" altLang="en-US" dirty="0">
                <a:latin typeface="+mn-ea"/>
              </a:rPr>
              <a:t>、临场演讲水平</a:t>
            </a:r>
          </a:p>
        </p:txBody>
      </p:sp>
      <p:sp>
        <p:nvSpPr>
          <p:cNvPr id="47" name="文本框 46">
            <a:extLst>
              <a:ext uri="{FF2B5EF4-FFF2-40B4-BE49-F238E27FC236}">
                <a16:creationId xmlns:a16="http://schemas.microsoft.com/office/drawing/2014/main" id="{4AEB51AF-D352-4BF8-AB01-BCCFD8B12468}"/>
              </a:ext>
            </a:extLst>
          </p:cNvPr>
          <p:cNvSpPr txBox="1"/>
          <p:nvPr/>
        </p:nvSpPr>
        <p:spPr>
          <a:xfrm>
            <a:off x="7922814" y="4878840"/>
            <a:ext cx="3968845" cy="1393779"/>
          </a:xfrm>
          <a:prstGeom prst="rect">
            <a:avLst/>
          </a:prstGeom>
          <a:noFill/>
        </p:spPr>
        <p:txBody>
          <a:bodyPr wrap="square" rtlCol="0">
            <a:spAutoFit/>
          </a:bodyPr>
          <a:lstStyle/>
          <a:p>
            <a:pPr>
              <a:lnSpc>
                <a:spcPct val="12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团队介绍、商业模式、市场容量预测、未来三年营收预测、股权结构及融资等，</a:t>
            </a:r>
            <a:r>
              <a:rPr lang="zh-CN" altLang="en-US" dirty="0">
                <a:latin typeface="+mn-ea"/>
              </a:rPr>
              <a:t>还要有大佬背书（推荐信）、与企业签订的合同等</a:t>
            </a:r>
          </a:p>
        </p:txBody>
      </p:sp>
      <p:grpSp>
        <p:nvGrpSpPr>
          <p:cNvPr id="62" name="组合 61">
            <a:extLst>
              <a:ext uri="{FF2B5EF4-FFF2-40B4-BE49-F238E27FC236}">
                <a16:creationId xmlns:a16="http://schemas.microsoft.com/office/drawing/2014/main" id="{83CBB193-7D77-4B3A-BAE3-617DAD8502BC}"/>
              </a:ext>
            </a:extLst>
          </p:cNvPr>
          <p:cNvGrpSpPr/>
          <p:nvPr/>
        </p:nvGrpSpPr>
        <p:grpSpPr>
          <a:xfrm>
            <a:off x="5707176" y="3001233"/>
            <a:ext cx="817434" cy="817434"/>
            <a:chOff x="5732591" y="3020283"/>
            <a:chExt cx="817434" cy="817434"/>
          </a:xfrm>
        </p:grpSpPr>
        <p:sp>
          <p:nvSpPr>
            <p:cNvPr id="56" name="椭圆 55">
              <a:extLst>
                <a:ext uri="{FF2B5EF4-FFF2-40B4-BE49-F238E27FC236}">
                  <a16:creationId xmlns:a16="http://schemas.microsoft.com/office/drawing/2014/main" id="{2FE43108-D7F0-40EA-ADF7-DE0DE470A9CA}"/>
                </a:ext>
              </a:extLst>
            </p:cNvPr>
            <p:cNvSpPr/>
            <p:nvPr/>
          </p:nvSpPr>
          <p:spPr>
            <a:xfrm>
              <a:off x="5792916" y="3080608"/>
              <a:ext cx="696784" cy="69678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dirty="0">
                <a:latin typeface="+mn-ea"/>
              </a:endParaRPr>
            </a:p>
          </p:txBody>
        </p:sp>
        <p:sp>
          <p:nvSpPr>
            <p:cNvPr id="58" name="椭圆 57">
              <a:extLst>
                <a:ext uri="{FF2B5EF4-FFF2-40B4-BE49-F238E27FC236}">
                  <a16:creationId xmlns:a16="http://schemas.microsoft.com/office/drawing/2014/main" id="{1D4FF85B-FE3C-4390-AF54-BB574917CB4A}"/>
                </a:ext>
              </a:extLst>
            </p:cNvPr>
            <p:cNvSpPr/>
            <p:nvPr/>
          </p:nvSpPr>
          <p:spPr>
            <a:xfrm>
              <a:off x="5732591" y="3020283"/>
              <a:ext cx="817434" cy="81743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dirty="0">
                <a:latin typeface="+mn-ea"/>
              </a:endParaRPr>
            </a:p>
          </p:txBody>
        </p:sp>
        <p:sp>
          <p:nvSpPr>
            <p:cNvPr id="59" name="文本框 58">
              <a:extLst>
                <a:ext uri="{FF2B5EF4-FFF2-40B4-BE49-F238E27FC236}">
                  <a16:creationId xmlns:a16="http://schemas.microsoft.com/office/drawing/2014/main" id="{B0812B59-4CD2-45C4-91E3-6D143C413141}"/>
                </a:ext>
              </a:extLst>
            </p:cNvPr>
            <p:cNvSpPr txBox="1"/>
            <p:nvPr/>
          </p:nvSpPr>
          <p:spPr>
            <a:xfrm>
              <a:off x="5840524" y="3167390"/>
              <a:ext cx="626966" cy="523220"/>
            </a:xfrm>
            <a:prstGeom prst="rect">
              <a:avLst/>
            </a:prstGeom>
            <a:noFill/>
          </p:spPr>
          <p:txBody>
            <a:bodyPr wrap="square" rtlCol="0">
              <a:spAutoFit/>
            </a:bodyPr>
            <a:lstStyle/>
            <a:p>
              <a:r>
                <a:rPr lang="en-US" altLang="zh-CN" sz="2800" i="1" dirty="0">
                  <a:solidFill>
                    <a:schemeClr val="bg1"/>
                  </a:solidFill>
                </a:rPr>
                <a:t>VS</a:t>
              </a:r>
              <a:endParaRPr lang="zh-CN" altLang="en-US" sz="2800" i="1" dirty="0">
                <a:solidFill>
                  <a:schemeClr val="bg1"/>
                </a:solidFill>
              </a:endParaRPr>
            </a:p>
          </p:txBody>
        </p:sp>
      </p:grpSp>
      <p:cxnSp>
        <p:nvCxnSpPr>
          <p:cNvPr id="66" name="直接箭头连接符 65">
            <a:extLst>
              <a:ext uri="{FF2B5EF4-FFF2-40B4-BE49-F238E27FC236}">
                <a16:creationId xmlns:a16="http://schemas.microsoft.com/office/drawing/2014/main" id="{375B06C4-FB08-48C0-AD9B-980ADDEDC13E}"/>
              </a:ext>
            </a:extLst>
          </p:cNvPr>
          <p:cNvCxnSpPr>
            <a:cxnSpLocks/>
          </p:cNvCxnSpPr>
          <p:nvPr/>
        </p:nvCxnSpPr>
        <p:spPr>
          <a:xfrm flipH="1">
            <a:off x="4794337" y="3121194"/>
            <a:ext cx="651848" cy="0"/>
          </a:xfrm>
          <a:prstGeom prst="straightConnector1">
            <a:avLst/>
          </a:prstGeom>
          <a:ln w="317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328C6ABE-D76F-45CC-8722-7B2F88A7180E}"/>
              </a:ext>
            </a:extLst>
          </p:cNvPr>
          <p:cNvCxnSpPr>
            <a:cxnSpLocks/>
          </p:cNvCxnSpPr>
          <p:nvPr/>
        </p:nvCxnSpPr>
        <p:spPr>
          <a:xfrm>
            <a:off x="6827935" y="3693217"/>
            <a:ext cx="651848" cy="0"/>
          </a:xfrm>
          <a:prstGeom prst="straightConnector1">
            <a:avLst/>
          </a:prstGeom>
          <a:ln w="31750" cap="rnd">
            <a:gradFill>
              <a:gsLst>
                <a:gs pos="5000">
                  <a:schemeClr val="bg1">
                    <a:lumMod val="75000"/>
                    <a:alpha val="10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9EA99BA-4D6C-612B-9B62-A51AEFB67CFB}"/>
              </a:ext>
            </a:extLst>
          </p:cNvPr>
          <p:cNvPicPr>
            <a:picLocks noChangeAspect="1"/>
          </p:cNvPicPr>
          <p:nvPr/>
        </p:nvPicPr>
        <p:blipFill>
          <a:blip r:embed="rId3"/>
          <a:stretch>
            <a:fillRect/>
          </a:stretch>
        </p:blipFill>
        <p:spPr>
          <a:xfrm>
            <a:off x="4143367" y="181162"/>
            <a:ext cx="7481895" cy="733870"/>
          </a:xfrm>
          <a:prstGeom prst="rect">
            <a:avLst/>
          </a:prstGeom>
        </p:spPr>
      </p:pic>
      <p:sp>
        <p:nvSpPr>
          <p:cNvPr id="4" name="文本框 3">
            <a:extLst>
              <a:ext uri="{FF2B5EF4-FFF2-40B4-BE49-F238E27FC236}">
                <a16:creationId xmlns:a16="http://schemas.microsoft.com/office/drawing/2014/main" id="{8974461C-B223-8DDD-589C-9ABE240A578C}"/>
              </a:ext>
            </a:extLst>
          </p:cNvPr>
          <p:cNvSpPr txBox="1"/>
          <p:nvPr/>
        </p:nvSpPr>
        <p:spPr>
          <a:xfrm>
            <a:off x="4407453" y="2301095"/>
            <a:ext cx="3416320" cy="523220"/>
          </a:xfrm>
          <a:prstGeom prst="rect">
            <a:avLst/>
          </a:prstGeom>
          <a:noFill/>
        </p:spPr>
        <p:txBody>
          <a:bodyPr wrap="none" rtlCol="0">
            <a:spAutoFit/>
          </a:bodyPr>
          <a:lstStyle/>
          <a:p>
            <a:pPr algn="l"/>
            <a:r>
              <a:rPr lang="zh-CN" altLang="en-US" sz="2800" b="1" dirty="0">
                <a:solidFill>
                  <a:srgbClr val="FF0000"/>
                </a:solidFill>
                <a:latin typeface="+mn-ea"/>
              </a:rPr>
              <a:t>抱团之后如何准备？</a:t>
            </a:r>
          </a:p>
        </p:txBody>
      </p:sp>
      <p:sp>
        <p:nvSpPr>
          <p:cNvPr id="6" name="文本框 5">
            <a:extLst>
              <a:ext uri="{FF2B5EF4-FFF2-40B4-BE49-F238E27FC236}">
                <a16:creationId xmlns:a16="http://schemas.microsoft.com/office/drawing/2014/main" id="{B4F411C2-09DA-98F4-016E-6DF3223FD8C8}"/>
              </a:ext>
            </a:extLst>
          </p:cNvPr>
          <p:cNvSpPr txBox="1"/>
          <p:nvPr/>
        </p:nvSpPr>
        <p:spPr>
          <a:xfrm>
            <a:off x="526984" y="992100"/>
            <a:ext cx="6097604" cy="400110"/>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p:txBody>
      </p:sp>
    </p:spTree>
    <p:extLst>
      <p:ext uri="{BB962C8B-B14F-4D97-AF65-F5344CB8AC3E}">
        <p14:creationId xmlns:p14="http://schemas.microsoft.com/office/powerpoint/2010/main" val="298972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707886"/>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r>
              <a:rPr lang="zh-CN" altLang="en-US" sz="2000" spc="-10" dirty="0">
                <a:latin typeface="+mn-ea"/>
              </a:rPr>
              <a:t>商业计划书是整个项目信息的骨架，后续的</a:t>
            </a:r>
            <a:r>
              <a:rPr lang="en-US" altLang="zh-CN" sz="2000" spc="-10" dirty="0">
                <a:latin typeface="+mn-ea"/>
              </a:rPr>
              <a:t>PPT</a:t>
            </a:r>
            <a:r>
              <a:rPr lang="zh-CN" altLang="en-US" sz="2000" spc="-10" dirty="0">
                <a:latin typeface="+mn-ea"/>
              </a:rPr>
              <a:t>也依托于此。</a:t>
            </a:r>
            <a:endParaRPr lang="en-US" altLang="zh-CN" sz="2000"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2D1EDE4C-8E61-4493-FF6B-5A8A0F2D1287}"/>
              </a:ext>
            </a:extLst>
          </p:cNvPr>
          <p:cNvPicPr>
            <a:picLocks noChangeAspect="1"/>
          </p:cNvPicPr>
          <p:nvPr/>
        </p:nvPicPr>
        <p:blipFill>
          <a:blip r:embed="rId4"/>
          <a:stretch>
            <a:fillRect/>
          </a:stretch>
        </p:blipFill>
        <p:spPr>
          <a:xfrm>
            <a:off x="904775" y="1891461"/>
            <a:ext cx="3077851" cy="4246483"/>
          </a:xfrm>
          <a:prstGeom prst="rect">
            <a:avLst/>
          </a:prstGeom>
        </p:spPr>
      </p:pic>
      <p:sp>
        <p:nvSpPr>
          <p:cNvPr id="5" name="文本框 4">
            <a:extLst>
              <a:ext uri="{FF2B5EF4-FFF2-40B4-BE49-F238E27FC236}">
                <a16:creationId xmlns:a16="http://schemas.microsoft.com/office/drawing/2014/main" id="{69951423-2676-119D-599C-E7FD2282E107}"/>
              </a:ext>
            </a:extLst>
          </p:cNvPr>
          <p:cNvSpPr txBox="1"/>
          <p:nvPr/>
        </p:nvSpPr>
        <p:spPr>
          <a:xfrm>
            <a:off x="4143367" y="1993452"/>
            <a:ext cx="7830460" cy="4093428"/>
          </a:xfrm>
          <a:prstGeom prst="rect">
            <a:avLst/>
          </a:prstGeom>
          <a:noFill/>
        </p:spPr>
        <p:txBody>
          <a:bodyPr wrap="square">
            <a:spAutoFit/>
          </a:bodyPr>
          <a:lstStyle/>
          <a:p>
            <a:pPr algn="l"/>
            <a:r>
              <a:rPr lang="zh-CN" altLang="en-US" sz="2000" b="1" spc="-10" dirty="0">
                <a:latin typeface="+mn-ea"/>
              </a:rPr>
              <a:t>基本结构层次：（只是提供一个参考，实际写的时候可以增减）</a:t>
            </a:r>
            <a:endParaRPr lang="en-US" altLang="zh-CN" sz="2000" b="1" spc="-10" dirty="0">
              <a:latin typeface="+mn-ea"/>
            </a:endParaRPr>
          </a:p>
          <a:p>
            <a:pPr algn="l"/>
            <a:r>
              <a:rPr lang="zh-CN" altLang="en-US" sz="2000" spc="-10" dirty="0">
                <a:latin typeface="+mn-ea"/>
              </a:rPr>
              <a:t>（一）全局简单介绍：项目背景、产品概述、团队简介、市场竞争、商业模式与财务等等</a:t>
            </a:r>
            <a:endParaRPr lang="en-US" altLang="zh-CN" sz="2000" spc="-10" dirty="0">
              <a:latin typeface="+mn-ea"/>
            </a:endParaRPr>
          </a:p>
          <a:p>
            <a:pPr algn="l"/>
            <a:r>
              <a:rPr lang="zh-CN" altLang="en-US" sz="2000" spc="-10" dirty="0">
                <a:latin typeface="+mn-ea"/>
              </a:rPr>
              <a:t>（二）对产品的详细介绍：背景、概况、使用到的核心技术、优势</a:t>
            </a:r>
            <a:endParaRPr lang="en-US" altLang="zh-CN" sz="2000" spc="-10" dirty="0">
              <a:latin typeface="+mn-ea"/>
            </a:endParaRPr>
          </a:p>
          <a:p>
            <a:pPr algn="l"/>
            <a:r>
              <a:rPr lang="zh-CN" altLang="en-US" sz="2000" spc="-10" dirty="0">
                <a:latin typeface="+mn-ea"/>
              </a:rPr>
              <a:t>（三）市场分析：当前相关市场的现状、特点与容量</a:t>
            </a:r>
            <a:endParaRPr lang="en-US" altLang="zh-CN" sz="2000" spc="-10" dirty="0">
              <a:latin typeface="+mn-ea"/>
            </a:endParaRPr>
          </a:p>
          <a:p>
            <a:pPr algn="l"/>
            <a:r>
              <a:rPr lang="zh-CN" altLang="en-US" sz="2000" spc="-10" dirty="0">
                <a:latin typeface="+mn-ea"/>
              </a:rPr>
              <a:t>（四）商业模式：如何盈利（</a:t>
            </a:r>
            <a:r>
              <a:rPr lang="zh-CN" altLang="zh-CN" sz="2000" spc="-10" dirty="0">
                <a:latin typeface="+mn-ea"/>
              </a:rPr>
              <a:t>定价策略、销售模式设计与服务策略</a:t>
            </a:r>
            <a:r>
              <a:rPr lang="zh-CN" altLang="en-US" sz="2000" spc="-10" dirty="0">
                <a:latin typeface="+mn-ea"/>
              </a:rPr>
              <a:t>）、营销策略与市场推广</a:t>
            </a:r>
            <a:endParaRPr lang="en-US" altLang="zh-CN" sz="2000" spc="-10" dirty="0">
              <a:latin typeface="+mn-ea"/>
            </a:endParaRPr>
          </a:p>
          <a:p>
            <a:pPr algn="l"/>
            <a:r>
              <a:rPr lang="zh-CN" altLang="en-US" sz="2000" spc="-10" dirty="0">
                <a:latin typeface="+mn-ea"/>
              </a:rPr>
              <a:t>（五）竞品分析：竞争优势、国内外同类产品分析</a:t>
            </a:r>
            <a:endParaRPr lang="en-US" altLang="zh-CN" sz="2000" spc="-10" dirty="0">
              <a:latin typeface="+mn-ea"/>
            </a:endParaRPr>
          </a:p>
          <a:p>
            <a:pPr algn="l"/>
            <a:r>
              <a:rPr lang="zh-CN" altLang="en-US" sz="2000" spc="-10" dirty="0">
                <a:latin typeface="+mn-ea"/>
              </a:rPr>
              <a:t>（六）项目管理：公司架构、产业链与生产计划、外包与人力资源管理</a:t>
            </a:r>
            <a:endParaRPr lang="en-US" altLang="zh-CN" sz="2000" spc="-10" dirty="0">
              <a:latin typeface="+mn-ea"/>
            </a:endParaRPr>
          </a:p>
          <a:p>
            <a:pPr algn="l"/>
            <a:r>
              <a:rPr lang="zh-CN" altLang="en-US" sz="2000" spc="-10" dirty="0">
                <a:latin typeface="+mn-ea"/>
              </a:rPr>
              <a:t>（七）财务分析：所有权结构、项目融资、利润预测与资本分析</a:t>
            </a:r>
            <a:endParaRPr lang="en-US" altLang="zh-CN" sz="2000" spc="-10" dirty="0">
              <a:latin typeface="+mn-ea"/>
            </a:endParaRPr>
          </a:p>
          <a:p>
            <a:pPr algn="l"/>
            <a:r>
              <a:rPr lang="zh-CN" altLang="en-US" sz="2000" spc="-10" dirty="0">
                <a:latin typeface="+mn-ea"/>
              </a:rPr>
              <a:t>（八）团队结构：组织架构、创业团队人员介绍等</a:t>
            </a:r>
            <a:endParaRPr lang="en-US" altLang="zh-CN" sz="2000" spc="-10" dirty="0">
              <a:latin typeface="+mn-ea"/>
            </a:endParaRPr>
          </a:p>
          <a:p>
            <a:pPr algn="l"/>
            <a:r>
              <a:rPr lang="zh-CN" altLang="en-US" sz="2000" spc="-10" dirty="0">
                <a:latin typeface="+mn-ea"/>
              </a:rPr>
              <a:t>（九）风险规避</a:t>
            </a:r>
            <a:endParaRPr lang="en-US" altLang="zh-CN" sz="2000" spc="-10" dirty="0">
              <a:latin typeface="+mn-ea"/>
            </a:endParaRPr>
          </a:p>
        </p:txBody>
      </p:sp>
    </p:spTree>
    <p:extLst>
      <p:ext uri="{BB962C8B-B14F-4D97-AF65-F5344CB8AC3E}">
        <p14:creationId xmlns:p14="http://schemas.microsoft.com/office/powerpoint/2010/main" val="3380292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031634"/>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r>
              <a:rPr lang="zh-CN" altLang="en-US" sz="2000" spc="-10" dirty="0">
                <a:latin typeface="+mn-ea"/>
              </a:rPr>
              <a:t>商业计划书是整个项目信息的骨架，后续的</a:t>
            </a:r>
            <a:r>
              <a:rPr lang="en-US" altLang="zh-CN" sz="2000" spc="-10" dirty="0">
                <a:latin typeface="+mn-ea"/>
              </a:rPr>
              <a:t>PPT</a:t>
            </a:r>
            <a:r>
              <a:rPr lang="zh-CN" altLang="en-US" sz="2000" spc="-10" dirty="0">
                <a:latin typeface="+mn-ea"/>
              </a:rPr>
              <a:t>也依托于此。</a:t>
            </a:r>
            <a:endParaRPr lang="en-US" altLang="zh-CN" sz="2000" spc="-10" dirty="0">
              <a:latin typeface="+mn-ea"/>
            </a:endParaRPr>
          </a:p>
          <a:p>
            <a:pPr algn="l"/>
            <a:endParaRPr lang="en-US" altLang="zh-CN" sz="2000" spc="-10" dirty="0">
              <a:latin typeface="+mn-ea"/>
            </a:endParaRPr>
          </a:p>
          <a:p>
            <a:pPr algn="l"/>
            <a:r>
              <a:rPr lang="zh-CN" altLang="en-US" sz="2000" spc="-10" dirty="0">
                <a:solidFill>
                  <a:srgbClr val="FF0000"/>
                </a:solidFill>
                <a:latin typeface="+mn-ea"/>
              </a:rPr>
              <a:t>去年我参加的项目：</a:t>
            </a:r>
            <a:r>
              <a:rPr lang="zh-CN" altLang="en-US" sz="2000" u="none" strike="noStrike" dirty="0">
                <a:solidFill>
                  <a:srgbClr val="FF0000"/>
                </a:solidFill>
                <a:effectLst/>
                <a:latin typeface="+mn-ea"/>
              </a:rPr>
              <a:t>中芯融数</a:t>
            </a:r>
            <a:r>
              <a:rPr lang="en-US" altLang="zh-CN" sz="2000" u="none" strike="noStrike" dirty="0">
                <a:solidFill>
                  <a:srgbClr val="FF0000"/>
                </a:solidFill>
                <a:effectLst/>
                <a:latin typeface="+mn-ea"/>
              </a:rPr>
              <a:t>——</a:t>
            </a:r>
            <a:r>
              <a:rPr lang="zh-CN" altLang="en-US" sz="2000" u="none" strike="noStrike" dirty="0">
                <a:solidFill>
                  <a:srgbClr val="FF0000"/>
                </a:solidFill>
                <a:effectLst/>
                <a:latin typeface="+mn-ea"/>
              </a:rPr>
              <a:t>国内首款面向数字电路设计的</a:t>
            </a:r>
            <a:r>
              <a:rPr lang="en-US" altLang="zh-CN" sz="2000" u="none" strike="noStrike" dirty="0">
                <a:solidFill>
                  <a:srgbClr val="FF0000"/>
                </a:solidFill>
                <a:effectLst/>
                <a:latin typeface="+mn-ea"/>
              </a:rPr>
              <a:t>EDA</a:t>
            </a:r>
            <a:r>
              <a:rPr lang="zh-CN" altLang="en-US" sz="2000" u="none" strike="noStrike" dirty="0">
                <a:solidFill>
                  <a:srgbClr val="FF0000"/>
                </a:solidFill>
                <a:effectLst/>
                <a:latin typeface="+mn-ea"/>
              </a:rPr>
              <a:t>融合工具</a:t>
            </a:r>
            <a:endParaRPr lang="en-US" altLang="zh-CN" sz="2000" u="none" strike="noStrike" dirty="0">
              <a:solidFill>
                <a:srgbClr val="FF0000"/>
              </a:solidFill>
              <a:effectLst/>
              <a:latin typeface="+mn-ea"/>
            </a:endParaRPr>
          </a:p>
          <a:p>
            <a:pPr algn="l"/>
            <a:endParaRPr lang="en-US" altLang="zh-CN" sz="2000" spc="-10" dirty="0">
              <a:latin typeface="+mn-ea"/>
            </a:endParaRPr>
          </a:p>
          <a:p>
            <a:pPr algn="l"/>
            <a:r>
              <a:rPr lang="zh-CN" altLang="en-US" sz="2000" spc="-10" dirty="0">
                <a:latin typeface="+mn-ea"/>
              </a:rPr>
              <a:t>以此为例，介绍商业计划书的一些重要部分：</a:t>
            </a:r>
            <a:endParaRPr lang="en-US" altLang="zh-CN" sz="2000" spc="-10" dirty="0">
              <a:latin typeface="+mn-ea"/>
            </a:endParaRPr>
          </a:p>
          <a:p>
            <a:pPr algn="l"/>
            <a:endParaRPr lang="en-US" altLang="zh-CN" sz="2000" spc="-10" dirty="0">
              <a:latin typeface="+mn-ea"/>
            </a:endParaRPr>
          </a:p>
          <a:p>
            <a:pPr algn="l"/>
            <a:r>
              <a:rPr lang="en-US" altLang="zh-CN" sz="2000" b="1" spc="-10" dirty="0">
                <a:latin typeface="+mn-ea"/>
              </a:rPr>
              <a:t>1.1 </a:t>
            </a:r>
            <a:r>
              <a:rPr lang="zh-CN" altLang="zh-CN" sz="2000" b="1" spc="-10" dirty="0">
                <a:latin typeface="+mn-ea"/>
              </a:rPr>
              <a:t>项目背景</a:t>
            </a:r>
          </a:p>
          <a:p>
            <a:pPr marL="266700" indent="266700">
              <a:lnSpc>
                <a:spcPct val="130000"/>
              </a:lnSpc>
              <a:spcBef>
                <a:spcPts val="300"/>
              </a:spcBef>
              <a:spcAft>
                <a:spcPts val="300"/>
              </a:spcAft>
            </a:pPr>
            <a:r>
              <a:rPr lang="zh-CN" altLang="zh-CN" sz="2000" spc="-10" dirty="0">
                <a:latin typeface="+mn-ea"/>
              </a:rPr>
              <a:t>从</a:t>
            </a:r>
            <a:r>
              <a:rPr lang="en-US" altLang="zh-CN" sz="2000" spc="-10" dirty="0">
                <a:latin typeface="+mn-ea"/>
              </a:rPr>
              <a:t>2019</a:t>
            </a:r>
            <a:r>
              <a:rPr lang="zh-CN" altLang="zh-CN" sz="2000" spc="-10" dirty="0">
                <a:latin typeface="+mn-ea"/>
              </a:rPr>
              <a:t>年</a:t>
            </a:r>
            <a:r>
              <a:rPr lang="en-US" altLang="zh-CN" sz="2000" spc="-10" dirty="0">
                <a:latin typeface="+mn-ea"/>
              </a:rPr>
              <a:t>5</a:t>
            </a:r>
            <a:r>
              <a:rPr lang="zh-CN" altLang="zh-CN" sz="2000" spc="-10" dirty="0">
                <a:latin typeface="+mn-ea"/>
              </a:rPr>
              <a:t>月开始，美国</a:t>
            </a:r>
            <a:r>
              <a:rPr lang="zh-CN" altLang="zh-CN" sz="2000" b="1" spc="-10" dirty="0">
                <a:solidFill>
                  <a:srgbClr val="FF0000"/>
                </a:solidFill>
                <a:latin typeface="+mn-ea"/>
              </a:rPr>
              <a:t>对华为的制裁措施全面升级，将华为列入实体名单，其中芯片问题是当前最重要的有待解决的问题</a:t>
            </a:r>
            <a:r>
              <a:rPr lang="zh-CN" altLang="zh-CN" sz="2000" spc="-10" dirty="0">
                <a:latin typeface="+mn-ea"/>
              </a:rPr>
              <a:t>。</a:t>
            </a:r>
            <a:endParaRPr lang="en-US" altLang="zh-CN" sz="2000" spc="-10" dirty="0">
              <a:latin typeface="+mn-ea"/>
            </a:endParaRPr>
          </a:p>
          <a:p>
            <a:pPr marL="266700" indent="266700">
              <a:lnSpc>
                <a:spcPct val="130000"/>
              </a:lnSpc>
              <a:spcBef>
                <a:spcPts val="300"/>
              </a:spcBef>
              <a:spcAft>
                <a:spcPts val="300"/>
              </a:spcAft>
            </a:pPr>
            <a:r>
              <a:rPr lang="zh-CN" altLang="zh-CN" sz="2000" spc="-10" dirty="0">
                <a:latin typeface="+mn-ea"/>
              </a:rPr>
              <a:t>近年来，随着中国数字经济的快速发展，芯片产业越来越受到国家的重视。当今中国在</a:t>
            </a:r>
            <a:r>
              <a:rPr lang="en-US" altLang="zh-CN" sz="2000" spc="-10" dirty="0">
                <a:latin typeface="+mn-ea"/>
              </a:rPr>
              <a:t>EDA</a:t>
            </a:r>
            <a:r>
              <a:rPr lang="zh-CN" altLang="zh-CN" sz="2000" spc="-10" dirty="0">
                <a:latin typeface="+mn-ea"/>
              </a:rPr>
              <a:t>领域人才不足，加上</a:t>
            </a:r>
            <a:r>
              <a:rPr lang="en-US" altLang="zh-CN" sz="2000" spc="-10" dirty="0">
                <a:latin typeface="+mn-ea"/>
              </a:rPr>
              <a:t>EDA</a:t>
            </a:r>
            <a:r>
              <a:rPr lang="zh-CN" altLang="zh-CN" sz="2000" spc="-10" dirty="0">
                <a:latin typeface="+mn-ea"/>
              </a:rPr>
              <a:t>的研究难度较大，面临着</a:t>
            </a:r>
            <a:r>
              <a:rPr lang="en-US" altLang="zh-CN" sz="2000" spc="-10" dirty="0">
                <a:latin typeface="+mn-ea"/>
              </a:rPr>
              <a:t>“</a:t>
            </a:r>
            <a:r>
              <a:rPr lang="zh-CN" altLang="zh-CN" sz="2000" spc="-10" dirty="0">
                <a:latin typeface="+mn-ea"/>
              </a:rPr>
              <a:t>卡脖子</a:t>
            </a:r>
            <a:r>
              <a:rPr lang="en-US" altLang="zh-CN" sz="2000" spc="-10" dirty="0">
                <a:latin typeface="+mn-ea"/>
              </a:rPr>
              <a:t>”</a:t>
            </a:r>
            <a:r>
              <a:rPr lang="zh-CN" altLang="zh-CN" sz="2000" spc="-10" dirty="0">
                <a:latin typeface="+mn-ea"/>
              </a:rPr>
              <a:t>的现状。因此急需对该领域的核心问题进行深入的研究，形成自己的核心技术，进而促进芯片产业的蓬勃发展</a:t>
            </a:r>
            <a:r>
              <a:rPr lang="zh-CN" altLang="en-US" sz="2000" spc="-10" dirty="0">
                <a:latin typeface="+mn-ea"/>
              </a:rPr>
              <a:t>。</a:t>
            </a:r>
            <a:r>
              <a:rPr lang="zh-CN" altLang="zh-CN" sz="2000" spc="-10" dirty="0">
                <a:latin typeface="+mn-ea"/>
              </a:rPr>
              <a:t>为此，我们提出这个项目，以缓解中国</a:t>
            </a:r>
            <a:r>
              <a:rPr lang="en-US" altLang="zh-CN" sz="2000" spc="-10" dirty="0">
                <a:latin typeface="+mn-ea"/>
              </a:rPr>
              <a:t>EDA</a:t>
            </a:r>
            <a:r>
              <a:rPr lang="zh-CN" altLang="zh-CN" sz="2000" spc="-10" dirty="0">
                <a:latin typeface="+mn-ea"/>
              </a:rPr>
              <a:t>产业的切肤之痛。</a:t>
            </a:r>
            <a:endParaRPr lang="en-US" altLang="zh-CN" sz="2000"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1813218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261056"/>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1.2 </a:t>
            </a:r>
            <a:r>
              <a:rPr lang="zh-CN" altLang="zh-CN" b="1" kern="100" dirty="0">
                <a:solidFill>
                  <a:srgbClr val="333333"/>
                </a:solidFill>
                <a:effectLst/>
                <a:latin typeface="+mn-ea"/>
                <a:cs typeface="Times New Roman" panose="02020603050405020304" pitchFamily="18" charset="0"/>
              </a:rPr>
              <a:t>团队简介</a:t>
            </a:r>
          </a:p>
          <a:p>
            <a:pPr indent="266700">
              <a:lnSpc>
                <a:spcPct val="130000"/>
              </a:lnSpc>
              <a:spcBef>
                <a:spcPts val="300"/>
              </a:spcBef>
              <a:spcAft>
                <a:spcPts val="300"/>
              </a:spcAft>
            </a:pPr>
            <a:r>
              <a:rPr lang="zh-CN" altLang="zh-CN" sz="1600" b="1" kern="100" dirty="0">
                <a:solidFill>
                  <a:srgbClr val="FF0000"/>
                </a:solidFill>
                <a:effectLst/>
                <a:latin typeface="+mn-ea"/>
                <a:cs typeface="Times New Roman" panose="02020603050405020304" pitchFamily="18" charset="0"/>
              </a:rPr>
              <a:t>本团队即华中科技大学智慧计算与优化实验室，隶属于华中科技大学计算机科学与技术学院。</a:t>
            </a:r>
            <a:r>
              <a:rPr lang="zh-CN" altLang="zh-CN" sz="1600" kern="100" dirty="0">
                <a:solidFill>
                  <a:srgbClr val="333333"/>
                </a:solidFill>
                <a:effectLst/>
                <a:latin typeface="+mn-ea"/>
                <a:cs typeface="Times New Roman" panose="02020603050405020304" pitchFamily="18" charset="0"/>
              </a:rPr>
              <a:t>智慧计算也称为绿色计算，其本质在于</a:t>
            </a:r>
            <a:r>
              <a:rPr lang="zh-CN" altLang="en-US" sz="1600" kern="100" dirty="0">
                <a:solidFill>
                  <a:srgbClr val="333333"/>
                </a:solidFill>
                <a:effectLst/>
                <a:latin typeface="+mn-ea"/>
                <a:cs typeface="Times New Roman" panose="02020603050405020304" pitchFamily="18" charset="0"/>
              </a:rPr>
              <a:t>（</a:t>
            </a:r>
            <a:r>
              <a:rPr lang="en-US" altLang="zh-CN" sz="1600" kern="100" dirty="0">
                <a:solidFill>
                  <a:srgbClr val="333333"/>
                </a:solidFill>
                <a:effectLst/>
                <a:latin typeface="+mn-ea"/>
                <a:cs typeface="Times New Roman" panose="02020603050405020304" pitchFamily="18" charset="0"/>
              </a:rPr>
              <a:t>……</a:t>
            </a:r>
            <a:r>
              <a:rPr lang="zh-CN" altLang="en-US" sz="1600" kern="100" dirty="0">
                <a:solidFill>
                  <a:srgbClr val="333333"/>
                </a:solidFill>
                <a:effectLst/>
                <a:latin typeface="+mn-ea"/>
                <a:cs typeface="Times New Roman" panose="02020603050405020304" pitchFamily="18" charset="0"/>
              </a:rPr>
              <a:t>）</a:t>
            </a:r>
            <a:r>
              <a:rPr lang="zh-CN" altLang="zh-CN" sz="1600" kern="100" dirty="0">
                <a:solidFill>
                  <a:srgbClr val="333333"/>
                </a:solidFill>
                <a:effectLst/>
                <a:latin typeface="+mn-ea"/>
                <a:cs typeface="Times New Roman" panose="02020603050405020304" pitchFamily="18" charset="0"/>
              </a:rPr>
              <a:t>。实验室深信智慧（绿色）计算与优化是二十一世纪的核心技术，致力于深化运筹优化理论与方法的研究，推动优化技术在国民经济中的广泛应用。</a:t>
            </a:r>
          </a:p>
          <a:p>
            <a:pPr indent="266700">
              <a:lnSpc>
                <a:spcPct val="130000"/>
              </a:lnSpc>
              <a:spcBef>
                <a:spcPts val="300"/>
              </a:spcBef>
              <a:spcAft>
                <a:spcPts val="300"/>
              </a:spcAft>
            </a:pPr>
            <a:r>
              <a:rPr lang="zh-CN" altLang="zh-CN" sz="1600" kern="100" dirty="0">
                <a:solidFill>
                  <a:srgbClr val="333333"/>
                </a:solidFill>
                <a:effectLst/>
                <a:latin typeface="+mn-ea"/>
                <a:cs typeface="Times New Roman" panose="02020603050405020304" pitchFamily="18" charset="0"/>
              </a:rPr>
              <a:t>在前任领导黄文奇教授的带领下，实验室做出了一系列具有国际影响力的工作，其中包括：</a:t>
            </a:r>
            <a:r>
              <a:rPr lang="zh-CN" altLang="en-US" sz="1600" kern="100" dirty="0">
                <a:solidFill>
                  <a:srgbClr val="333333"/>
                </a:solidFill>
                <a:effectLst/>
                <a:latin typeface="+mn-ea"/>
                <a:cs typeface="Times New Roman" panose="02020603050405020304" pitchFamily="18" charset="0"/>
              </a:rPr>
              <a:t>（</a:t>
            </a:r>
            <a:r>
              <a:rPr lang="en-US" altLang="zh-CN" sz="1600" kern="100" dirty="0">
                <a:solidFill>
                  <a:srgbClr val="333333"/>
                </a:solidFill>
                <a:effectLst/>
                <a:latin typeface="+mn-ea"/>
                <a:cs typeface="Times New Roman" panose="02020603050405020304" pitchFamily="18" charset="0"/>
              </a:rPr>
              <a:t>……</a:t>
            </a:r>
            <a:r>
              <a:rPr lang="zh-CN" altLang="en-US" sz="1600" kern="100" dirty="0">
                <a:solidFill>
                  <a:srgbClr val="333333"/>
                </a:solidFill>
                <a:effectLst/>
                <a:latin typeface="+mn-ea"/>
                <a:cs typeface="Times New Roman" panose="02020603050405020304" pitchFamily="18" charset="0"/>
              </a:rPr>
              <a:t>）</a:t>
            </a:r>
            <a:r>
              <a:rPr lang="zh-CN" altLang="zh-CN" sz="1600" kern="100" dirty="0">
                <a:solidFill>
                  <a:srgbClr val="333333"/>
                </a:solidFill>
                <a:effectLst/>
                <a:latin typeface="+mn-ea"/>
                <a:cs typeface="Times New Roman" panose="02020603050405020304" pitchFamily="18" charset="0"/>
              </a:rPr>
              <a:t>公开的测试表明，这些算法的优度和效率在当时处于国际领先或先进水平。</a:t>
            </a:r>
            <a:br>
              <a:rPr lang="en-US" altLang="zh-CN" sz="1600" kern="100" dirty="0">
                <a:solidFill>
                  <a:srgbClr val="333333"/>
                </a:solidFill>
                <a:effectLst/>
                <a:latin typeface="+mn-ea"/>
                <a:cs typeface="Times New Roman" panose="02020603050405020304" pitchFamily="18" charset="0"/>
              </a:rPr>
            </a:br>
            <a:r>
              <a:rPr lang="en-US" altLang="zh-CN" sz="1600" kern="100" dirty="0">
                <a:solidFill>
                  <a:srgbClr val="333333"/>
                </a:solidFill>
                <a:effectLst/>
                <a:latin typeface="+mn-ea"/>
                <a:cs typeface="Times New Roman" panose="02020603050405020304" pitchFamily="18" charset="0"/>
              </a:rPr>
              <a:t>      </a:t>
            </a:r>
            <a:r>
              <a:rPr lang="zh-CN" altLang="zh-CN" sz="1600" kern="100" dirty="0">
                <a:solidFill>
                  <a:srgbClr val="333333"/>
                </a:solidFill>
                <a:effectLst/>
                <a:latin typeface="+mn-ea"/>
                <a:cs typeface="Times New Roman" panose="02020603050405020304" pitchFamily="18" charset="0"/>
              </a:rPr>
              <a:t>在过去的近三十年里，实验室承担了多个国家级的科研项目，其中包括：国家“</a:t>
            </a:r>
            <a:r>
              <a:rPr lang="en-US" altLang="zh-CN" sz="1600" kern="100" dirty="0">
                <a:solidFill>
                  <a:srgbClr val="333333"/>
                </a:solidFill>
                <a:effectLst/>
                <a:latin typeface="+mn-ea"/>
                <a:cs typeface="Times New Roman" panose="02020603050405020304" pitchFamily="18" charset="0"/>
              </a:rPr>
              <a:t>973</a:t>
            </a:r>
            <a:r>
              <a:rPr lang="zh-CN" altLang="zh-CN" sz="1600" kern="100" dirty="0">
                <a:solidFill>
                  <a:srgbClr val="333333"/>
                </a:solidFill>
                <a:effectLst/>
                <a:latin typeface="+mn-ea"/>
                <a:cs typeface="Times New Roman" panose="02020603050405020304" pitchFamily="18" charset="0"/>
              </a:rPr>
              <a:t>”重点基础研究项目子项目，国家“</a:t>
            </a:r>
            <a:r>
              <a:rPr lang="en-US" altLang="zh-CN" sz="1600" kern="100" dirty="0">
                <a:solidFill>
                  <a:srgbClr val="333333"/>
                </a:solidFill>
                <a:effectLst/>
                <a:latin typeface="+mn-ea"/>
                <a:cs typeface="Times New Roman" panose="02020603050405020304" pitchFamily="18" charset="0"/>
              </a:rPr>
              <a:t>863</a:t>
            </a:r>
            <a:r>
              <a:rPr lang="zh-CN" altLang="zh-CN" sz="1600" kern="100" dirty="0">
                <a:solidFill>
                  <a:srgbClr val="333333"/>
                </a:solidFill>
                <a:effectLst/>
                <a:latin typeface="+mn-ea"/>
                <a:cs typeface="Times New Roman" panose="02020603050405020304" pitchFamily="18" charset="0"/>
              </a:rPr>
              <a:t>”高技术发展计划项目，国家自然科学基金项目等；在数学，物理，计算机、运筹学等领域的国际顶尖学术刊物上了发表了多篇有影响力的学术论文，其中包括：</a:t>
            </a:r>
            <a:r>
              <a:rPr lang="en-US" altLang="zh-CN" sz="1600" kern="100" dirty="0">
                <a:solidFill>
                  <a:srgbClr val="333333"/>
                </a:solidFill>
                <a:effectLst/>
                <a:latin typeface="+mn-ea"/>
                <a:cs typeface="Times New Roman" panose="02020603050405020304" pitchFamily="18" charset="0"/>
              </a:rPr>
              <a:t>SIAM Journal on Computing, European Journal of Operational Research, Computers &amp; Operations Research</a:t>
            </a:r>
            <a:r>
              <a:rPr lang="zh-CN" altLang="zh-CN" sz="1600" kern="100" dirty="0">
                <a:solidFill>
                  <a:srgbClr val="333333"/>
                </a:solidFill>
                <a:effectLst/>
                <a:latin typeface="+mn-ea"/>
                <a:cs typeface="Times New Roman" panose="02020603050405020304" pitchFamily="18" charset="0"/>
              </a:rPr>
              <a:t>，</a:t>
            </a:r>
            <a:r>
              <a:rPr lang="en-US" altLang="zh-CN" sz="1600" kern="100" dirty="0">
                <a:solidFill>
                  <a:srgbClr val="333333"/>
                </a:solidFill>
                <a:effectLst/>
                <a:latin typeface="+mn-ea"/>
                <a:cs typeface="Times New Roman" panose="02020603050405020304" pitchFamily="18" charset="0"/>
              </a:rPr>
              <a:t>Journal of Heuristics, Operations Research Letters, Computers &amp; Industrial Engineering, Physical Review E , </a:t>
            </a:r>
            <a:r>
              <a:rPr lang="zh-CN" altLang="zh-CN" sz="1600" kern="100" dirty="0">
                <a:solidFill>
                  <a:srgbClr val="333333"/>
                </a:solidFill>
                <a:effectLst/>
                <a:latin typeface="+mn-ea"/>
                <a:cs typeface="Times New Roman" panose="02020603050405020304" pitchFamily="18" charset="0"/>
              </a:rPr>
              <a:t>科学通报，中国科学等。</a:t>
            </a:r>
            <a:br>
              <a:rPr lang="en-US" altLang="zh-CN" sz="1600" kern="100" dirty="0">
                <a:solidFill>
                  <a:srgbClr val="333333"/>
                </a:solidFill>
                <a:effectLst/>
                <a:latin typeface="+mn-ea"/>
                <a:cs typeface="Times New Roman" panose="02020603050405020304" pitchFamily="18" charset="0"/>
              </a:rPr>
            </a:br>
            <a:r>
              <a:rPr lang="en-US" altLang="zh-CN" sz="1600" kern="100" dirty="0">
                <a:solidFill>
                  <a:srgbClr val="333333"/>
                </a:solidFill>
                <a:effectLst/>
                <a:latin typeface="+mn-ea"/>
                <a:cs typeface="Times New Roman" panose="02020603050405020304" pitchFamily="18" charset="0"/>
              </a:rPr>
              <a:t>      </a:t>
            </a:r>
            <a:r>
              <a:rPr lang="zh-CN" altLang="zh-CN" sz="1600" kern="100" dirty="0">
                <a:solidFill>
                  <a:srgbClr val="333333"/>
                </a:solidFill>
                <a:effectLst/>
                <a:latin typeface="+mn-ea"/>
                <a:cs typeface="Times New Roman" panose="02020603050405020304" pitchFamily="18" charset="0"/>
              </a:rPr>
              <a:t>实验室注重系统建模、优化算法理论与实际工业应用相结合，积极开拓与政府部门和大公司在实际应用优化项目方面的交流与合作。目前，实验室正在承担多项应用优化项目的研究工作。实验室正积极开展的应用优化研究领域包括：军事优化、通信优化、交通优化、信息优化等。</a:t>
            </a: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2252052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824812"/>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1.3 </a:t>
            </a:r>
            <a:r>
              <a:rPr lang="zh-CN" altLang="en-US" b="1" kern="100" dirty="0">
                <a:solidFill>
                  <a:srgbClr val="333333"/>
                </a:solidFill>
                <a:effectLst/>
                <a:latin typeface="+mn-ea"/>
                <a:cs typeface="Times New Roman" panose="02020603050405020304" pitchFamily="18" charset="0"/>
              </a:rPr>
              <a:t>市场竞争</a:t>
            </a:r>
            <a:endParaRPr lang="zh-CN" altLang="zh-CN" b="1"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市场特点在于</a:t>
            </a:r>
            <a:r>
              <a:rPr lang="en-US" altLang="zh-CN" sz="1800" dirty="0">
                <a:effectLst/>
                <a:latin typeface="+mj-ea"/>
                <a:ea typeface="+mj-ea"/>
                <a:cs typeface="Open Sans" panose="020B0606030504020204" pitchFamily="34" charset="0"/>
              </a:rPr>
              <a:t>“</a:t>
            </a:r>
            <a:r>
              <a:rPr lang="zh-CN" altLang="zh-CN" sz="1800" dirty="0">
                <a:effectLst/>
                <a:latin typeface="+mj-ea"/>
                <a:ea typeface="+mj-ea"/>
                <a:cs typeface="Times New Roman" panose="02020603050405020304" pitchFamily="18" charset="0"/>
              </a:rPr>
              <a:t>小而精</a:t>
            </a:r>
            <a:r>
              <a:rPr lang="en-US" altLang="zh-CN" sz="1800" dirty="0">
                <a:effectLst/>
                <a:latin typeface="+mj-ea"/>
                <a:ea typeface="+mj-ea"/>
                <a:cs typeface="Open Sans" panose="020B0606030504020204" pitchFamily="34" charset="0"/>
              </a:rPr>
              <a:t>”</a:t>
            </a:r>
            <a:r>
              <a:rPr lang="zh-CN" altLang="zh-CN" sz="1800" dirty="0">
                <a:effectLst/>
                <a:latin typeface="+mj-ea"/>
                <a:ea typeface="+mj-ea"/>
                <a:cs typeface="Open Sans" panose="020B0606030504020204" pitchFamily="34" charset="0"/>
              </a:rPr>
              <a:t>。它</a:t>
            </a:r>
            <a:r>
              <a:rPr lang="zh-CN" altLang="zh-CN" sz="1800" dirty="0">
                <a:effectLst/>
                <a:latin typeface="+mj-ea"/>
                <a:ea typeface="+mj-ea"/>
                <a:cs typeface="Times New Roman" panose="02020603050405020304" pitchFamily="18" charset="0"/>
              </a:rPr>
              <a:t>远小于数千亿美元的集成电路产业市场规模，但是</a:t>
            </a:r>
            <a:r>
              <a:rPr lang="zh-CN" altLang="zh-CN" sz="1800" b="1" dirty="0">
                <a:solidFill>
                  <a:srgbClr val="FF0000"/>
                </a:solidFill>
                <a:effectLst/>
                <a:latin typeface="+mj-ea"/>
                <a:ea typeface="+mj-ea"/>
                <a:cs typeface="Times New Roman" panose="02020603050405020304" pitchFamily="18" charset="0"/>
              </a:rPr>
              <a:t>如果缺少了</a:t>
            </a:r>
            <a:r>
              <a:rPr lang="en-US" altLang="zh-CN" sz="1800" b="1" dirty="0">
                <a:solidFill>
                  <a:srgbClr val="FF0000"/>
                </a:solidFill>
                <a:effectLst/>
                <a:latin typeface="+mj-ea"/>
                <a:ea typeface="+mj-ea"/>
                <a:cs typeface="Open Sans" panose="020B0606030504020204" pitchFamily="34" charset="0"/>
              </a:rPr>
              <a:t>EDA</a:t>
            </a:r>
            <a:r>
              <a:rPr lang="zh-CN" altLang="zh-CN" sz="1800" b="1" dirty="0">
                <a:solidFill>
                  <a:srgbClr val="FF0000"/>
                </a:solidFill>
                <a:effectLst/>
                <a:latin typeface="+mj-ea"/>
                <a:ea typeface="+mj-ea"/>
                <a:cs typeface="Times New Roman" panose="02020603050405020304" pitchFamily="18" charset="0"/>
              </a:rPr>
              <a:t>软件，全球芯片设计公司都将停摆</a:t>
            </a:r>
            <a:r>
              <a:rPr lang="zh-CN" altLang="zh-CN" sz="1800" dirty="0">
                <a:effectLst/>
                <a:latin typeface="+mj-ea"/>
                <a:ea typeface="+mj-ea"/>
                <a:cs typeface="Times New Roman" panose="02020603050405020304" pitchFamily="18" charset="0"/>
              </a:rPr>
              <a:t>。同时全球包括中国在内的</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市场规模每年都在增长，国内</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市场近几年的增速也高于全球</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市场增速，但国内市场</a:t>
            </a:r>
            <a:r>
              <a:rPr lang="zh-CN" altLang="zh-CN" sz="1800" b="1" dirty="0">
                <a:solidFill>
                  <a:srgbClr val="FF0000"/>
                </a:solidFill>
                <a:effectLst/>
                <a:latin typeface="+mj-ea"/>
                <a:ea typeface="+mj-ea"/>
                <a:cs typeface="Times New Roman" panose="02020603050405020304" pitchFamily="18" charset="0"/>
              </a:rPr>
              <a:t>超过</a:t>
            </a:r>
            <a:r>
              <a:rPr lang="en-US" altLang="zh-CN" sz="1800" b="1" dirty="0">
                <a:solidFill>
                  <a:srgbClr val="FF0000"/>
                </a:solidFill>
                <a:effectLst/>
                <a:latin typeface="+mj-ea"/>
                <a:ea typeface="+mj-ea"/>
                <a:cs typeface="Open Sans" panose="020B0606030504020204" pitchFamily="34" charset="0"/>
              </a:rPr>
              <a:t>90%</a:t>
            </a:r>
            <a:r>
              <a:rPr lang="zh-CN" altLang="zh-CN" sz="1800" b="1" dirty="0">
                <a:solidFill>
                  <a:srgbClr val="FF0000"/>
                </a:solidFill>
                <a:effectLst/>
                <a:latin typeface="+mj-ea"/>
                <a:ea typeface="+mj-ea"/>
                <a:cs typeface="Times New Roman" panose="02020603050405020304" pitchFamily="18" charset="0"/>
              </a:rPr>
              <a:t>的市场都被外国企业霸占</a:t>
            </a:r>
            <a:r>
              <a:rPr lang="zh-CN" altLang="zh-CN" sz="1800" dirty="0">
                <a:effectLst/>
                <a:latin typeface="+mj-ea"/>
                <a:ea typeface="+mj-ea"/>
                <a:cs typeface="Times New Roman" panose="02020603050405020304" pitchFamily="18" charset="0"/>
              </a:rPr>
              <a:t>，其中</a:t>
            </a:r>
            <a:r>
              <a:rPr lang="en-US" altLang="zh-CN" sz="1800" dirty="0">
                <a:effectLst/>
                <a:latin typeface="+mj-ea"/>
                <a:ea typeface="+mj-ea"/>
                <a:cs typeface="Open Sans" panose="020B0606030504020204" pitchFamily="34" charset="0"/>
              </a:rPr>
              <a:t>75%</a:t>
            </a:r>
            <a:r>
              <a:rPr lang="zh-CN" altLang="zh-CN" sz="1800" dirty="0">
                <a:effectLst/>
                <a:latin typeface="+mj-ea"/>
                <a:ea typeface="+mj-ea"/>
                <a:cs typeface="Times New Roman" panose="02020603050405020304" pitchFamily="18" charset="0"/>
              </a:rPr>
              <a:t>以上是由</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三巨头所占有，因此</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国产化将有机会夺回大部分国内市场。但由于国产</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企业技术或产业线缺乏导致竞争力不足，因此想要抢占</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国内市场必须研发有算法技术核心的</a:t>
            </a:r>
            <a:r>
              <a:rPr lang="en-US" altLang="zh-CN" sz="1800" dirty="0">
                <a:effectLst/>
                <a:latin typeface="+mj-ea"/>
                <a:ea typeface="+mj-ea"/>
                <a:cs typeface="Open Sans" panose="020B0606030504020204" pitchFamily="34" charset="0"/>
              </a:rPr>
              <a:t>EDA</a:t>
            </a:r>
            <a:r>
              <a:rPr lang="zh-CN" altLang="zh-CN" sz="1800" dirty="0">
                <a:effectLst/>
                <a:latin typeface="+mj-ea"/>
                <a:ea typeface="+mj-ea"/>
                <a:cs typeface="Times New Roman" panose="02020603050405020304" pitchFamily="18" charset="0"/>
              </a:rPr>
              <a:t>软件。</a:t>
            </a:r>
            <a:endParaRPr lang="zh-CN" altLang="zh-CN" sz="1600" kern="100" dirty="0">
              <a:solidFill>
                <a:srgbClr val="333333"/>
              </a:solidFill>
              <a:effectLst/>
              <a:latin typeface="+mj-ea"/>
              <a:ea typeface="+mj-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251421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678525"/>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2.1 </a:t>
            </a:r>
            <a:r>
              <a:rPr lang="zh-CN" altLang="en-US" b="1" kern="100" dirty="0">
                <a:solidFill>
                  <a:srgbClr val="333333"/>
                </a:solidFill>
                <a:effectLst/>
                <a:latin typeface="+mn-ea"/>
                <a:cs typeface="Times New Roman" panose="02020603050405020304" pitchFamily="18" charset="0"/>
              </a:rPr>
              <a:t>产品背景</a:t>
            </a:r>
            <a:endParaRPr lang="en-US" altLang="zh-CN" b="1" kern="100" dirty="0">
              <a:solidFill>
                <a:srgbClr val="333333"/>
              </a:solidFill>
              <a:effectLst/>
              <a:latin typeface="+mn-ea"/>
              <a:cs typeface="Times New Roman" panose="02020603050405020304" pitchFamily="18" charset="0"/>
            </a:endParaRPr>
          </a:p>
          <a:p>
            <a:pPr algn="l"/>
            <a:r>
              <a:rPr lang="zh-CN" altLang="en-US" b="1" kern="100" dirty="0">
                <a:solidFill>
                  <a:srgbClr val="333333"/>
                </a:solidFill>
                <a:effectLst/>
                <a:latin typeface="+mn-ea"/>
                <a:cs typeface="Times New Roman" panose="02020603050405020304" pitchFamily="18" charset="0"/>
              </a:rPr>
              <a:t>（略）</a:t>
            </a:r>
            <a:endParaRPr lang="en-US" altLang="zh-CN" b="1" kern="100" dirty="0">
              <a:solidFill>
                <a:srgbClr val="333333"/>
              </a:solidFill>
              <a:effectLst/>
              <a:latin typeface="+mn-ea"/>
              <a:cs typeface="Times New Roman" panose="02020603050405020304" pitchFamily="18" charset="0"/>
            </a:endParaRPr>
          </a:p>
          <a:p>
            <a:pPr algn="l"/>
            <a:endParaRPr lang="en-US" altLang="zh-CN" b="1" kern="100" dirty="0">
              <a:solidFill>
                <a:srgbClr val="333333"/>
              </a:solidFill>
              <a:effectLst/>
              <a:latin typeface="+mn-ea"/>
              <a:cs typeface="Times New Roman" panose="02020603050405020304" pitchFamily="18" charset="0"/>
            </a:endParaRPr>
          </a:p>
          <a:p>
            <a:pPr algn="l"/>
            <a:r>
              <a:rPr lang="en-US" altLang="zh-CN" b="1" kern="100" dirty="0">
                <a:solidFill>
                  <a:srgbClr val="333333"/>
                </a:solidFill>
                <a:latin typeface="+mn-ea"/>
                <a:cs typeface="Times New Roman" panose="02020603050405020304" pitchFamily="18" charset="0"/>
              </a:rPr>
              <a:t>2.2 </a:t>
            </a:r>
            <a:r>
              <a:rPr lang="zh-CN" altLang="en-US" b="1" kern="100" dirty="0">
                <a:solidFill>
                  <a:srgbClr val="333333"/>
                </a:solidFill>
                <a:latin typeface="+mn-ea"/>
                <a:cs typeface="Times New Roman" panose="02020603050405020304" pitchFamily="18" charset="0"/>
              </a:rPr>
              <a:t>产品技术</a:t>
            </a:r>
            <a:endParaRPr lang="en-US" altLang="zh-CN" b="1" kern="100" dirty="0">
              <a:solidFill>
                <a:srgbClr val="333333"/>
              </a:solidFill>
              <a:latin typeface="+mn-ea"/>
              <a:cs typeface="Times New Roman" panose="02020603050405020304" pitchFamily="18" charset="0"/>
            </a:endParaRPr>
          </a:p>
          <a:p>
            <a:pPr indent="266700">
              <a:lnSpc>
                <a:spcPct val="130000"/>
              </a:lnSpc>
              <a:spcBef>
                <a:spcPts val="300"/>
              </a:spcBef>
              <a:spcAft>
                <a:spcPts val="300"/>
              </a:spcAft>
            </a:pPr>
            <a:r>
              <a:rPr lang="zh-CN" altLang="zh-CN" sz="1800" kern="100" dirty="0">
                <a:solidFill>
                  <a:srgbClr val="333333"/>
                </a:solidFill>
                <a:effectLst/>
                <a:latin typeface="+mn-ea"/>
                <a:cs typeface="Times New Roman" panose="02020603050405020304" pitchFamily="18" charset="0"/>
              </a:rPr>
              <a:t>本产品共有如下几种</a:t>
            </a:r>
            <a:r>
              <a:rPr lang="zh-CN" altLang="zh-CN" sz="1800" b="1" kern="100" dirty="0">
                <a:solidFill>
                  <a:srgbClr val="FF0000"/>
                </a:solidFill>
                <a:effectLst/>
                <a:latin typeface="+mn-ea"/>
                <a:cs typeface="Times New Roman" panose="02020603050405020304" pitchFamily="18" charset="0"/>
              </a:rPr>
              <a:t>关键技术</a:t>
            </a:r>
            <a:r>
              <a:rPr lang="zh-CN" altLang="zh-CN" sz="1800" kern="100" dirty="0">
                <a:solidFill>
                  <a:srgbClr val="333333"/>
                </a:solidFill>
                <a:effectLst/>
                <a:latin typeface="+mn-ea"/>
                <a:cs typeface="Times New Roman" panose="02020603050405020304" pitchFamily="18" charset="0"/>
              </a:rPr>
              <a:t>：</a:t>
            </a: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(1) </a:t>
            </a:r>
            <a:r>
              <a:rPr lang="zh-CN" altLang="zh-CN" sz="1800" kern="100" dirty="0">
                <a:solidFill>
                  <a:srgbClr val="333333"/>
                </a:solidFill>
                <a:effectLst/>
                <a:latin typeface="+mn-ea"/>
                <a:cs typeface="Times New Roman" panose="02020603050405020304" pitchFamily="18" charset="0"/>
              </a:rPr>
              <a:t>基于网表结构感知的递归切分初始布局生成算法以及基于半周长和斯坦纳树的多级邻域评估启发式详细布局调整算法。</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zh-CN"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(2) </a:t>
            </a:r>
            <a:r>
              <a:rPr lang="zh-CN" altLang="zh-CN" sz="1800" kern="100" dirty="0">
                <a:solidFill>
                  <a:srgbClr val="333333"/>
                </a:solidFill>
                <a:effectLst/>
                <a:latin typeface="+mn-ea"/>
                <a:cs typeface="Times New Roman" panose="02020603050405020304" pitchFamily="18" charset="0"/>
              </a:rPr>
              <a:t>基于网格动态加权技术消除设计规则违反的高效斯坦纳森林布线生成算法。</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en-US"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(3) </a:t>
            </a:r>
            <a:r>
              <a:rPr lang="zh-CN" altLang="zh-CN" sz="1800" kern="100" dirty="0">
                <a:solidFill>
                  <a:srgbClr val="333333"/>
                </a:solidFill>
                <a:effectLst/>
                <a:latin typeface="+mn-ea"/>
                <a:cs typeface="Times New Roman" panose="02020603050405020304" pitchFamily="18" charset="0"/>
              </a:rPr>
              <a:t>基于快速近似评估与精细评估相结合的布局布线全局调整机制。</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en-US"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zh-CN" altLang="zh-CN" sz="1800" dirty="0">
                <a:effectLst/>
                <a:latin typeface="+mn-ea"/>
                <a:cs typeface="Times New Roman" panose="02020603050405020304" pitchFamily="18" charset="0"/>
              </a:rPr>
              <a:t>本项目产品中拟采用的关键技术，已经在学术研究、竞赛以及工业应用中得到充分检验，并有良好的性能表现。</a:t>
            </a:r>
            <a:endParaRPr lang="en-US" altLang="zh-CN" dirty="0">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1368078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909036"/>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3.1 </a:t>
            </a:r>
            <a:r>
              <a:rPr lang="zh-CN" altLang="en-US" sz="2000" b="1" kern="100" spc="-10" dirty="0">
                <a:solidFill>
                  <a:srgbClr val="333333"/>
                </a:solidFill>
                <a:effectLst/>
                <a:latin typeface="+mn-ea"/>
                <a:cs typeface="Times New Roman" panose="02020603050405020304" pitchFamily="18" charset="0"/>
              </a:rPr>
              <a:t>目标</a:t>
            </a:r>
            <a:r>
              <a:rPr lang="zh-CN" altLang="en-US" sz="2000" b="1" kern="100" spc="-10" dirty="0">
                <a:solidFill>
                  <a:srgbClr val="333333"/>
                </a:solidFill>
                <a:latin typeface="+mn-ea"/>
                <a:cs typeface="Times New Roman" panose="02020603050405020304" pitchFamily="18" charset="0"/>
              </a:rPr>
              <a:t>市场</a:t>
            </a:r>
            <a:endParaRPr lang="en-US" altLang="zh-CN" sz="2000" b="1" kern="100" spc="-1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zh-CN" altLang="en-US" kern="100" spc="-10" dirty="0">
                <a:solidFill>
                  <a:srgbClr val="333333"/>
                </a:solidFill>
                <a:latin typeface="+mj-ea"/>
                <a:ea typeface="+mj-ea"/>
                <a:cs typeface="Times New Roman" panose="02020603050405020304" pitchFamily="18" charset="0"/>
              </a:rPr>
              <a:t>（</a:t>
            </a:r>
            <a:r>
              <a:rPr lang="en-US" altLang="zh-CN" kern="100" spc="-10" dirty="0">
                <a:solidFill>
                  <a:srgbClr val="333333"/>
                </a:solidFill>
                <a:latin typeface="+mj-ea"/>
                <a:ea typeface="+mj-ea"/>
                <a:cs typeface="Times New Roman" panose="02020603050405020304" pitchFamily="18" charset="0"/>
              </a:rPr>
              <a:t>……</a:t>
            </a:r>
            <a:r>
              <a:rPr lang="zh-CN" altLang="en-US" kern="100" spc="-10" dirty="0">
                <a:solidFill>
                  <a:srgbClr val="333333"/>
                </a:solidFill>
                <a:latin typeface="+mj-ea"/>
                <a:ea typeface="+mj-ea"/>
                <a:cs typeface="Times New Roman" panose="02020603050405020304" pitchFamily="18" charset="0"/>
              </a:rPr>
              <a:t>）</a:t>
            </a:r>
            <a:r>
              <a:rPr lang="zh-CN" altLang="zh-CN" kern="100" dirty="0">
                <a:solidFill>
                  <a:srgbClr val="333333"/>
                </a:solidFill>
                <a:effectLst/>
                <a:latin typeface="+mj-ea"/>
                <a:ea typeface="+mj-ea"/>
                <a:cs typeface="Times New Roman" panose="02020603050405020304" pitchFamily="18" charset="0"/>
              </a:rPr>
              <a:t>近年来，</a:t>
            </a:r>
            <a:r>
              <a:rPr lang="zh-CN" altLang="zh-CN" b="1" kern="100" dirty="0">
                <a:solidFill>
                  <a:srgbClr val="FF0000"/>
                </a:solidFill>
                <a:effectLst/>
                <a:latin typeface="+mj-ea"/>
                <a:ea typeface="+mj-ea"/>
                <a:cs typeface="Times New Roman" panose="02020603050405020304" pitchFamily="18" charset="0"/>
              </a:rPr>
              <a:t>随着国家和市场对国产</a:t>
            </a:r>
            <a:r>
              <a:rPr lang="en-US" altLang="zh-CN" b="1" kern="100" dirty="0">
                <a:solidFill>
                  <a:srgbClr val="FF0000"/>
                </a:solidFill>
                <a:effectLst/>
                <a:latin typeface="+mj-ea"/>
                <a:ea typeface="+mj-ea"/>
                <a:cs typeface="Times New Roman" panose="02020603050405020304" pitchFamily="18" charset="0"/>
              </a:rPr>
              <a:t>EDA</a:t>
            </a:r>
            <a:r>
              <a:rPr lang="zh-CN" altLang="zh-CN" b="1" kern="100" dirty="0">
                <a:solidFill>
                  <a:srgbClr val="FF0000"/>
                </a:solidFill>
                <a:effectLst/>
                <a:latin typeface="+mj-ea"/>
                <a:ea typeface="+mj-ea"/>
                <a:cs typeface="Times New Roman" panose="02020603050405020304" pitchFamily="18" charset="0"/>
              </a:rPr>
              <a:t>行业的重视程度不断增加</a:t>
            </a:r>
            <a:r>
              <a:rPr lang="zh-CN" altLang="zh-CN" kern="100" dirty="0">
                <a:solidFill>
                  <a:srgbClr val="333333"/>
                </a:solidFill>
                <a:effectLst/>
                <a:latin typeface="+mj-ea"/>
                <a:ea typeface="+mj-ea"/>
                <a:cs typeface="Times New Roman" panose="02020603050405020304" pitchFamily="18" charset="0"/>
              </a:rPr>
              <a:t>，上下游协同显著增强，国内</a:t>
            </a:r>
            <a:r>
              <a:rPr lang="en-US" altLang="zh-CN" kern="100" dirty="0">
                <a:solidFill>
                  <a:srgbClr val="333333"/>
                </a:solidFill>
                <a:effectLst/>
                <a:latin typeface="+mj-ea"/>
                <a:ea typeface="+mj-ea"/>
                <a:cs typeface="Times New Roman" panose="02020603050405020304" pitchFamily="18" charset="0"/>
              </a:rPr>
              <a:t>EDA</a:t>
            </a:r>
            <a:r>
              <a:rPr lang="zh-CN" altLang="zh-CN" kern="100" dirty="0">
                <a:solidFill>
                  <a:srgbClr val="333333"/>
                </a:solidFill>
                <a:effectLst/>
                <a:latin typeface="+mj-ea"/>
                <a:ea typeface="+mj-ea"/>
                <a:cs typeface="Times New Roman" panose="02020603050405020304" pitchFamily="18" charset="0"/>
              </a:rPr>
              <a:t>企业在产业政策、产业环境、投资支持、行业需求、人才回流等各方面利好影响下逐渐兴起。在国际贸易摩擦影响，特别是</a:t>
            </a:r>
            <a:r>
              <a:rPr lang="en-US" altLang="zh-CN" kern="100" dirty="0">
                <a:solidFill>
                  <a:srgbClr val="333333"/>
                </a:solidFill>
                <a:effectLst/>
                <a:latin typeface="+mj-ea"/>
                <a:ea typeface="+mj-ea"/>
                <a:cs typeface="Times New Roman" panose="02020603050405020304" pitchFamily="18" charset="0"/>
              </a:rPr>
              <a:t> 2020 </a:t>
            </a:r>
            <a:r>
              <a:rPr lang="zh-CN" altLang="zh-CN" kern="100" dirty="0">
                <a:solidFill>
                  <a:srgbClr val="333333"/>
                </a:solidFill>
                <a:effectLst/>
                <a:latin typeface="+mj-ea"/>
                <a:ea typeface="+mj-ea"/>
                <a:cs typeface="Times New Roman" panose="02020603050405020304" pitchFamily="18" charset="0"/>
              </a:rPr>
              <a:t>年行业发生的一系列相关事件影响下，业界对我国</a:t>
            </a:r>
            <a:r>
              <a:rPr lang="en-US" altLang="zh-CN" kern="100" dirty="0">
                <a:solidFill>
                  <a:srgbClr val="333333"/>
                </a:solidFill>
                <a:effectLst/>
                <a:latin typeface="+mj-ea"/>
                <a:ea typeface="+mj-ea"/>
                <a:cs typeface="Times New Roman" panose="02020603050405020304" pitchFamily="18" charset="0"/>
              </a:rPr>
              <a:t>EDA</a:t>
            </a:r>
            <a:r>
              <a:rPr lang="zh-CN" altLang="zh-CN" kern="100" dirty="0">
                <a:solidFill>
                  <a:srgbClr val="333333"/>
                </a:solidFill>
                <a:effectLst/>
                <a:latin typeface="+mj-ea"/>
                <a:ea typeface="+mj-ea"/>
                <a:cs typeface="Times New Roman" panose="02020603050405020304" pitchFamily="18" charset="0"/>
              </a:rPr>
              <a:t>行业发展的急迫性和必要性的认知程度显著提高。</a:t>
            </a:r>
            <a:endParaRPr lang="en-US" altLang="zh-CN" kern="100" dirty="0">
              <a:solidFill>
                <a:srgbClr val="333333"/>
              </a:solidFill>
              <a:effectLst/>
              <a:latin typeface="+mj-ea"/>
              <a:ea typeface="+mj-ea"/>
              <a:cs typeface="Times New Roman" panose="02020603050405020304" pitchFamily="18" charset="0"/>
            </a:endParaRPr>
          </a:p>
          <a:p>
            <a:pPr indent="266700">
              <a:lnSpc>
                <a:spcPct val="130000"/>
              </a:lnSpc>
              <a:spcBef>
                <a:spcPts val="300"/>
              </a:spcBef>
              <a:spcAft>
                <a:spcPts val="300"/>
              </a:spcAft>
            </a:pPr>
            <a:endParaRPr lang="zh-CN" altLang="zh-CN" kern="100" dirty="0">
              <a:solidFill>
                <a:srgbClr val="333333"/>
              </a:solidFill>
              <a:effectLst/>
              <a:latin typeface="+mj-ea"/>
              <a:ea typeface="+mj-ea"/>
              <a:cs typeface="Times New Roman" panose="02020603050405020304" pitchFamily="18" charset="0"/>
            </a:endParaRPr>
          </a:p>
          <a:p>
            <a:r>
              <a:rPr lang="en-US" altLang="zh-CN" b="1" dirty="0">
                <a:solidFill>
                  <a:srgbClr val="FF0000"/>
                </a:solidFill>
                <a:latin typeface="+mj-ea"/>
                <a:ea typeface="+mj-ea"/>
                <a:cs typeface="Times New Roman" panose="02020603050405020304" pitchFamily="18" charset="0"/>
              </a:rPr>
              <a:t>    </a:t>
            </a:r>
            <a:r>
              <a:rPr lang="zh-CN" altLang="zh-CN" b="1" dirty="0">
                <a:solidFill>
                  <a:srgbClr val="FF0000"/>
                </a:solidFill>
                <a:effectLst/>
                <a:latin typeface="+mj-ea"/>
                <a:ea typeface="+mj-ea"/>
                <a:cs typeface="Times New Roman" panose="02020603050405020304" pitchFamily="18" charset="0"/>
              </a:rPr>
              <a:t>对于目前形势</a:t>
            </a:r>
            <a:r>
              <a:rPr lang="zh-CN" altLang="zh-CN" dirty="0">
                <a:effectLst/>
                <a:latin typeface="+mj-ea"/>
                <a:ea typeface="+mj-ea"/>
                <a:cs typeface="Times New Roman" panose="02020603050405020304" pitchFamily="18" charset="0"/>
              </a:rPr>
              <a:t>来说，我们的</a:t>
            </a:r>
            <a:r>
              <a:rPr lang="zh-CN" altLang="zh-CN" b="1" dirty="0">
                <a:solidFill>
                  <a:srgbClr val="FF0000"/>
                </a:solidFill>
                <a:effectLst/>
                <a:latin typeface="+mj-ea"/>
                <a:ea typeface="+mj-ea"/>
                <a:cs typeface="Times New Roman" panose="02020603050405020304" pitchFamily="18" charset="0"/>
              </a:rPr>
              <a:t>首要目标市场是国内</a:t>
            </a:r>
            <a:r>
              <a:rPr lang="en-US" altLang="zh-CN" b="1" dirty="0">
                <a:solidFill>
                  <a:srgbClr val="FF0000"/>
                </a:solidFill>
                <a:effectLst/>
                <a:latin typeface="+mj-ea"/>
                <a:ea typeface="+mj-ea"/>
                <a:cs typeface="Times New Roman" panose="02020603050405020304" pitchFamily="18" charset="0"/>
              </a:rPr>
              <a:t>EDA</a:t>
            </a:r>
            <a:r>
              <a:rPr lang="zh-CN" altLang="zh-CN" b="1" dirty="0">
                <a:solidFill>
                  <a:srgbClr val="FF0000"/>
                </a:solidFill>
                <a:effectLst/>
                <a:latin typeface="+mj-ea"/>
                <a:ea typeface="+mj-ea"/>
                <a:cs typeface="Times New Roman" panose="02020603050405020304" pitchFamily="18" charset="0"/>
              </a:rPr>
              <a:t>市场</a:t>
            </a:r>
            <a:r>
              <a:rPr lang="zh-CN" altLang="zh-CN" dirty="0">
                <a:effectLst/>
                <a:latin typeface="+mj-ea"/>
                <a:ea typeface="+mj-ea"/>
                <a:cs typeface="Times New Roman" panose="02020603050405020304" pitchFamily="18" charset="0"/>
              </a:rPr>
              <a:t>。</a:t>
            </a:r>
            <a:r>
              <a:rPr lang="en-US" altLang="zh-CN" dirty="0">
                <a:effectLst/>
                <a:latin typeface="+mj-ea"/>
                <a:ea typeface="+mj-ea"/>
                <a:cs typeface="Times New Roman" panose="02020603050405020304" pitchFamily="18" charset="0"/>
              </a:rPr>
              <a:t>2020</a:t>
            </a:r>
            <a:r>
              <a:rPr lang="zh-CN" altLang="zh-CN" dirty="0">
                <a:effectLst/>
                <a:latin typeface="+mj-ea"/>
                <a:ea typeface="+mj-ea"/>
                <a:cs typeface="Times New Roman" panose="02020603050405020304" pitchFamily="18" charset="0"/>
              </a:rPr>
              <a:t>年我国</a:t>
            </a:r>
            <a:r>
              <a:rPr lang="en-US" altLang="zh-CN" dirty="0">
                <a:effectLst/>
                <a:latin typeface="+mj-ea"/>
                <a:ea typeface="+mj-ea"/>
                <a:cs typeface="Times New Roman" panose="02020603050405020304" pitchFamily="18" charset="0"/>
              </a:rPr>
              <a:t>EDA</a:t>
            </a:r>
            <a:r>
              <a:rPr lang="zh-CN" altLang="zh-CN" dirty="0">
                <a:effectLst/>
                <a:latin typeface="+mj-ea"/>
                <a:ea typeface="+mj-ea"/>
                <a:cs typeface="Times New Roman" panose="02020603050405020304" pitchFamily="18" charset="0"/>
              </a:rPr>
              <a:t>市场</a:t>
            </a:r>
            <a:r>
              <a:rPr lang="en-US" altLang="zh-CN" dirty="0">
                <a:effectLst/>
                <a:latin typeface="+mj-ea"/>
                <a:ea typeface="+mj-ea"/>
                <a:cs typeface="Times New Roman" panose="02020603050405020304" pitchFamily="18" charset="0"/>
              </a:rPr>
              <a:t>75%</a:t>
            </a:r>
            <a:r>
              <a:rPr lang="zh-CN" altLang="zh-CN" dirty="0">
                <a:effectLst/>
                <a:latin typeface="+mj-ea"/>
                <a:ea typeface="+mj-ea"/>
                <a:cs typeface="Times New Roman" panose="02020603050405020304" pitchFamily="18" charset="0"/>
              </a:rPr>
              <a:t>以上的份额由</a:t>
            </a:r>
            <a:r>
              <a:rPr lang="en-US" altLang="zh-CN" dirty="0">
                <a:effectLst/>
                <a:latin typeface="+mj-ea"/>
                <a:ea typeface="+mj-ea"/>
                <a:cs typeface="Times New Roman" panose="02020603050405020304" pitchFamily="18" charset="0"/>
              </a:rPr>
              <a:t>EDA</a:t>
            </a:r>
            <a:r>
              <a:rPr lang="zh-CN" altLang="zh-CN" dirty="0">
                <a:effectLst/>
                <a:latin typeface="+mj-ea"/>
                <a:ea typeface="+mj-ea"/>
                <a:cs typeface="Times New Roman" panose="02020603050405020304" pitchFamily="18" charset="0"/>
              </a:rPr>
              <a:t>三巨头</a:t>
            </a:r>
            <a:r>
              <a:rPr lang="en-US" altLang="zh-CN" dirty="0">
                <a:effectLst/>
                <a:latin typeface="+mj-ea"/>
                <a:ea typeface="+mj-ea"/>
                <a:cs typeface="Times New Roman" panose="02020603050405020304" pitchFamily="18" charset="0"/>
              </a:rPr>
              <a:t>Synopsys</a:t>
            </a:r>
            <a:r>
              <a:rPr lang="zh-CN" altLang="zh-CN" dirty="0">
                <a:effectLst/>
                <a:latin typeface="+mj-ea"/>
                <a:ea typeface="+mj-ea"/>
                <a:cs typeface="Times New Roman" panose="02020603050405020304" pitchFamily="18" charset="0"/>
              </a:rPr>
              <a:t>、</a:t>
            </a:r>
            <a:r>
              <a:rPr lang="en-US" altLang="zh-CN" dirty="0">
                <a:effectLst/>
                <a:latin typeface="+mj-ea"/>
                <a:ea typeface="+mj-ea"/>
                <a:cs typeface="Times New Roman" panose="02020603050405020304" pitchFamily="18" charset="0"/>
              </a:rPr>
              <a:t>Cadence </a:t>
            </a:r>
            <a:r>
              <a:rPr lang="zh-CN" altLang="zh-CN" dirty="0">
                <a:effectLst/>
                <a:latin typeface="+mj-ea"/>
                <a:ea typeface="+mj-ea"/>
                <a:cs typeface="Times New Roman" panose="02020603050405020304" pitchFamily="18" charset="0"/>
              </a:rPr>
              <a:t>和</a:t>
            </a:r>
            <a:r>
              <a:rPr lang="en-US" altLang="zh-CN" dirty="0">
                <a:effectLst/>
                <a:latin typeface="+mj-ea"/>
                <a:ea typeface="+mj-ea"/>
                <a:cs typeface="Times New Roman" panose="02020603050405020304" pitchFamily="18" charset="0"/>
              </a:rPr>
              <a:t> Mentor</a:t>
            </a:r>
            <a:r>
              <a:rPr lang="zh-CN" altLang="zh-CN" dirty="0">
                <a:effectLst/>
                <a:latin typeface="+mj-ea"/>
                <a:ea typeface="+mj-ea"/>
                <a:cs typeface="Times New Roman" panose="02020603050405020304" pitchFamily="18" charset="0"/>
              </a:rPr>
              <a:t>所把控，同时，由于中美贸易摩擦，华为等公司被禁止使用国外</a:t>
            </a:r>
            <a:r>
              <a:rPr lang="en-US" altLang="zh-CN" dirty="0">
                <a:effectLst/>
                <a:latin typeface="+mj-ea"/>
                <a:ea typeface="+mj-ea"/>
                <a:cs typeface="Times New Roman" panose="02020603050405020304" pitchFamily="18" charset="0"/>
              </a:rPr>
              <a:t>EDA</a:t>
            </a:r>
            <a:r>
              <a:rPr lang="zh-CN" altLang="zh-CN" dirty="0">
                <a:effectLst/>
                <a:latin typeface="+mj-ea"/>
                <a:ea typeface="+mj-ea"/>
                <a:cs typeface="Times New Roman" panose="02020603050405020304" pitchFamily="18" charset="0"/>
              </a:rPr>
              <a:t>工具，进一步导致公司许多芯片无法生产。因此我们的首要目标是实现</a:t>
            </a:r>
            <a:r>
              <a:rPr lang="en-US" altLang="zh-CN" dirty="0">
                <a:effectLst/>
                <a:latin typeface="+mj-ea"/>
                <a:ea typeface="+mj-ea"/>
                <a:cs typeface="Times New Roman" panose="02020603050405020304" pitchFamily="18" charset="0"/>
              </a:rPr>
              <a:t>EDA</a:t>
            </a:r>
            <a:r>
              <a:rPr lang="zh-CN" altLang="zh-CN" dirty="0">
                <a:effectLst/>
                <a:latin typeface="+mj-ea"/>
                <a:ea typeface="+mj-ea"/>
                <a:cs typeface="Times New Roman" panose="02020603050405020304" pitchFamily="18" charset="0"/>
              </a:rPr>
              <a:t>工具国产化，以布局布线为基础，进一步辐射到逻辑综合、时序优化等阶段，实现全流程国产化替代。</a:t>
            </a:r>
            <a:endParaRPr lang="en-US" altLang="zh-CN" dirty="0">
              <a:effectLst/>
              <a:latin typeface="+mj-ea"/>
              <a:ea typeface="+mj-ea"/>
              <a:cs typeface="Times New Roman" panose="02020603050405020304" pitchFamily="18" charset="0"/>
            </a:endParaRPr>
          </a:p>
          <a:p>
            <a:endParaRPr lang="en-US" altLang="zh-CN" dirty="0">
              <a:latin typeface="+mj-ea"/>
              <a:ea typeface="+mj-ea"/>
              <a:cs typeface="Times New Roman" panose="02020603050405020304" pitchFamily="18" charset="0"/>
            </a:endParaRPr>
          </a:p>
          <a:p>
            <a:r>
              <a:rPr lang="en-US" altLang="zh-CN" b="1" dirty="0">
                <a:latin typeface="+mj-ea"/>
                <a:ea typeface="+mj-ea"/>
                <a:cs typeface="Times New Roman" panose="02020603050405020304" pitchFamily="18" charset="0"/>
              </a:rPr>
              <a:t>3.2 </a:t>
            </a:r>
            <a:r>
              <a:rPr lang="zh-CN" altLang="en-US" b="1" dirty="0">
                <a:latin typeface="+mj-ea"/>
                <a:ea typeface="+mj-ea"/>
                <a:cs typeface="Times New Roman" panose="02020603050405020304" pitchFamily="18" charset="0"/>
              </a:rPr>
              <a:t>市场分析</a:t>
            </a:r>
            <a:endParaRPr lang="en-US" altLang="zh-CN" b="1" dirty="0">
              <a:latin typeface="+mj-ea"/>
              <a:ea typeface="+mj-ea"/>
              <a:cs typeface="Times New Roman" panose="02020603050405020304" pitchFamily="18" charset="0"/>
            </a:endParaRPr>
          </a:p>
          <a:p>
            <a:r>
              <a:rPr lang="zh-CN" altLang="en-US" b="1" dirty="0">
                <a:latin typeface="+mj-ea"/>
                <a:ea typeface="+mj-ea"/>
                <a:cs typeface="Times New Roman" panose="02020603050405020304" pitchFamily="18" charset="0"/>
              </a:rPr>
              <a:t>（略）</a:t>
            </a:r>
            <a:endParaRPr lang="en-US" altLang="zh-CN" b="1" dirty="0">
              <a:latin typeface="+mj-ea"/>
              <a:ea typeface="+mj-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160895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00110"/>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91D2E1ED-20B4-FE13-5628-D6ABE1A1ADD9}"/>
              </a:ext>
            </a:extLst>
          </p:cNvPr>
          <p:cNvPicPr>
            <a:picLocks noChangeAspect="1"/>
          </p:cNvPicPr>
          <p:nvPr/>
        </p:nvPicPr>
        <p:blipFill>
          <a:blip r:embed="rId4"/>
          <a:stretch>
            <a:fillRect/>
          </a:stretch>
        </p:blipFill>
        <p:spPr>
          <a:xfrm>
            <a:off x="482230" y="1811664"/>
            <a:ext cx="5529262" cy="3652004"/>
          </a:xfrm>
          <a:prstGeom prst="rect">
            <a:avLst/>
          </a:prstGeom>
        </p:spPr>
      </p:pic>
      <p:pic>
        <p:nvPicPr>
          <p:cNvPr id="5" name="图片 4">
            <a:extLst>
              <a:ext uri="{FF2B5EF4-FFF2-40B4-BE49-F238E27FC236}">
                <a16:creationId xmlns:a16="http://schemas.microsoft.com/office/drawing/2014/main" id="{233B5474-27E4-2334-91C8-53D3964173FB}"/>
              </a:ext>
            </a:extLst>
          </p:cNvPr>
          <p:cNvPicPr>
            <a:picLocks noChangeAspect="1"/>
          </p:cNvPicPr>
          <p:nvPr/>
        </p:nvPicPr>
        <p:blipFill>
          <a:blip r:embed="rId5"/>
          <a:stretch>
            <a:fillRect/>
          </a:stretch>
        </p:blipFill>
        <p:spPr>
          <a:xfrm>
            <a:off x="6150294" y="1811664"/>
            <a:ext cx="5474968" cy="3652004"/>
          </a:xfrm>
          <a:prstGeom prst="rect">
            <a:avLst/>
          </a:prstGeom>
        </p:spPr>
      </p:pic>
    </p:spTree>
    <p:extLst>
      <p:ext uri="{BB962C8B-B14F-4D97-AF65-F5344CB8AC3E}">
        <p14:creationId xmlns:p14="http://schemas.microsoft.com/office/powerpoint/2010/main" val="265737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A57F0011-E47C-47DC-B642-20923C46B880}"/>
              </a:ext>
            </a:extLst>
          </p:cNvPr>
          <p:cNvSpPr txBox="1"/>
          <p:nvPr/>
        </p:nvSpPr>
        <p:spPr>
          <a:xfrm>
            <a:off x="782796" y="1762762"/>
            <a:ext cx="10626408" cy="3157146"/>
          </a:xfrm>
          <a:prstGeom prst="rect">
            <a:avLst/>
          </a:prstGeom>
          <a:noFill/>
        </p:spPr>
        <p:txBody>
          <a:bodyPr wrap="square" rtlCol="0">
            <a:spAutoFit/>
          </a:bodyPr>
          <a:lstStyle/>
          <a:p>
            <a:pPr algn="ctr">
              <a:lnSpc>
                <a:spcPct val="120000"/>
              </a:lnSpc>
            </a:pPr>
            <a:r>
              <a:rPr lang="zh-CN" altLang="en-US" sz="2400" b="1" dirty="0">
                <a:latin typeface="+mn-ea"/>
              </a:rPr>
              <a:t>有那么多竞赛，怎么选择？</a:t>
            </a:r>
            <a:endParaRPr lang="en-US" altLang="zh-CN" sz="2400" b="1" dirty="0">
              <a:latin typeface="+mn-ea"/>
            </a:endParaRPr>
          </a:p>
          <a:p>
            <a:pPr algn="ctr">
              <a:lnSpc>
                <a:spcPct val="120000"/>
              </a:lnSpc>
            </a:pPr>
            <a:endParaRPr lang="en-US" altLang="zh-CN" sz="2400" b="1" dirty="0">
              <a:latin typeface="+mn-ea"/>
            </a:endParaRPr>
          </a:p>
          <a:p>
            <a:pPr algn="ctr">
              <a:lnSpc>
                <a:spcPct val="120000"/>
              </a:lnSpc>
            </a:pPr>
            <a:r>
              <a:rPr lang="zh-CN" altLang="en-US" sz="2400" b="1" dirty="0">
                <a:latin typeface="+mn-ea"/>
              </a:rPr>
              <a:t>原先从未有比赛经验，比赛真的适合我吗？</a:t>
            </a:r>
            <a:endParaRPr lang="en-US" altLang="zh-CN" sz="2400" b="1" dirty="0">
              <a:latin typeface="+mn-ea"/>
            </a:endParaRPr>
          </a:p>
          <a:p>
            <a:pPr algn="ctr">
              <a:lnSpc>
                <a:spcPct val="120000"/>
              </a:lnSpc>
            </a:pPr>
            <a:endParaRPr lang="en-US" altLang="zh-CN" sz="2400" b="1" dirty="0">
              <a:latin typeface="+mn-ea"/>
            </a:endParaRPr>
          </a:p>
          <a:p>
            <a:pPr algn="ctr">
              <a:lnSpc>
                <a:spcPct val="120000"/>
              </a:lnSpc>
            </a:pPr>
            <a:r>
              <a:rPr lang="zh-CN" altLang="en-US" sz="2400" b="1" dirty="0">
                <a:latin typeface="+mn-ea"/>
              </a:rPr>
              <a:t>平时没时间专门准备比赛？</a:t>
            </a:r>
            <a:endParaRPr lang="en-US" altLang="zh-CN" sz="2400" b="1" dirty="0">
              <a:latin typeface="+mn-ea"/>
            </a:endParaRPr>
          </a:p>
          <a:p>
            <a:pPr algn="ctr">
              <a:lnSpc>
                <a:spcPct val="120000"/>
              </a:lnSpc>
            </a:pPr>
            <a:endParaRPr lang="en-US" altLang="zh-CN" sz="2400" b="1" dirty="0">
              <a:latin typeface="+mn-ea"/>
            </a:endParaRPr>
          </a:p>
          <a:p>
            <a:pPr algn="ctr">
              <a:lnSpc>
                <a:spcPct val="120000"/>
              </a:lnSpc>
            </a:pPr>
            <a:r>
              <a:rPr lang="zh-CN" altLang="en-US" sz="2400" b="1" dirty="0">
                <a:latin typeface="+mn-ea"/>
              </a:rPr>
              <a:t>花了大量时间和金钱，最后什么奖都没捞到怎么办？</a:t>
            </a:r>
          </a:p>
        </p:txBody>
      </p:sp>
      <p:sp>
        <p:nvSpPr>
          <p:cNvPr id="12" name="quotation-mark_32371">
            <a:extLst>
              <a:ext uri="{FF2B5EF4-FFF2-40B4-BE49-F238E27FC236}">
                <a16:creationId xmlns:a16="http://schemas.microsoft.com/office/drawing/2014/main" id="{3C2DB10C-9A92-4A17-B78E-71D546354429}"/>
              </a:ext>
            </a:extLst>
          </p:cNvPr>
          <p:cNvSpPr>
            <a:spLocks noChangeAspect="1"/>
          </p:cNvSpPr>
          <p:nvPr/>
        </p:nvSpPr>
        <p:spPr bwMode="auto">
          <a:xfrm>
            <a:off x="660400" y="151047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txBody>
          <a:bodyPr/>
          <a:lstStyle/>
          <a:p>
            <a:r>
              <a:rPr lang="en-US" altLang="zh-CN" dirty="0"/>
              <a:t>`</a:t>
            </a:r>
            <a:endParaRPr lang="zh-CN" altLang="en-US" dirty="0"/>
          </a:p>
        </p:txBody>
      </p:sp>
      <p:sp>
        <p:nvSpPr>
          <p:cNvPr id="13" name="quotation-mark_32371">
            <a:extLst>
              <a:ext uri="{FF2B5EF4-FFF2-40B4-BE49-F238E27FC236}">
                <a16:creationId xmlns:a16="http://schemas.microsoft.com/office/drawing/2014/main" id="{33FB9D0E-9BD6-4FBE-81E7-AC901DA5E5EE}"/>
              </a:ext>
            </a:extLst>
          </p:cNvPr>
          <p:cNvSpPr>
            <a:spLocks noChangeAspect="1"/>
          </p:cNvSpPr>
          <p:nvPr/>
        </p:nvSpPr>
        <p:spPr bwMode="auto">
          <a:xfrm rot="10800000">
            <a:off x="10909215" y="4781664"/>
            <a:ext cx="609685" cy="56586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solidFill>
          <a:ln>
            <a:noFill/>
          </a:ln>
        </p:spPr>
      </p:sp>
      <p:sp>
        <p:nvSpPr>
          <p:cNvPr id="2" name="文本占位符 1">
            <a:extLst>
              <a:ext uri="{FF2B5EF4-FFF2-40B4-BE49-F238E27FC236}">
                <a16:creationId xmlns:a16="http://schemas.microsoft.com/office/drawing/2014/main" id="{8209812A-7C67-3CA3-F179-84499C72C15E}"/>
              </a:ext>
            </a:extLst>
          </p:cNvPr>
          <p:cNvSpPr>
            <a:spLocks noGrp="1"/>
          </p:cNvSpPr>
          <p:nvPr>
            <p:ph type="body" sz="quarter" idx="12"/>
          </p:nvPr>
        </p:nvSpPr>
        <p:spPr>
          <a:xfrm>
            <a:off x="566738" y="265113"/>
            <a:ext cx="4837112" cy="427037"/>
          </a:xfrm>
        </p:spPr>
        <p:txBody>
          <a:bodyPr/>
          <a:lstStyle/>
          <a:p>
            <a:pPr marL="0" indent="0">
              <a:buNone/>
            </a:pPr>
            <a:r>
              <a:rPr lang="zh-CN" altLang="en-US" dirty="0"/>
              <a:t>灵魂发问</a:t>
            </a:r>
          </a:p>
        </p:txBody>
      </p:sp>
    </p:spTree>
    <p:extLst>
      <p:ext uri="{BB962C8B-B14F-4D97-AF65-F5344CB8AC3E}">
        <p14:creationId xmlns:p14="http://schemas.microsoft.com/office/powerpoint/2010/main" val="211148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899255"/>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4.1 </a:t>
            </a:r>
            <a:r>
              <a:rPr lang="zh-CN" altLang="en-US" sz="2000" b="1" kern="100" spc="-10" dirty="0">
                <a:solidFill>
                  <a:srgbClr val="333333"/>
                </a:solidFill>
                <a:latin typeface="+mn-ea"/>
                <a:cs typeface="Times New Roman" panose="02020603050405020304" pitchFamily="18" charset="0"/>
              </a:rPr>
              <a:t>盈利模式</a:t>
            </a:r>
            <a:r>
              <a:rPr lang="en-US" altLang="zh-CN" sz="2000" b="1" kern="100" spc="-10" dirty="0">
                <a:solidFill>
                  <a:srgbClr val="333333"/>
                </a:solidFill>
                <a:latin typeface="+mn-ea"/>
                <a:cs typeface="Times New Roman" panose="02020603050405020304" pitchFamily="18" charset="0"/>
              </a:rPr>
              <a:t>-</a:t>
            </a:r>
            <a:r>
              <a:rPr lang="zh-CN" altLang="en-US" sz="2000" b="1" kern="100" spc="-10" dirty="0">
                <a:solidFill>
                  <a:srgbClr val="333333"/>
                </a:solidFill>
                <a:latin typeface="+mn-ea"/>
                <a:cs typeface="Times New Roman" panose="02020603050405020304" pitchFamily="18" charset="0"/>
              </a:rPr>
              <a:t>定价策略</a:t>
            </a:r>
            <a:endParaRPr lang="en-US" altLang="zh-CN" sz="2000" b="1" kern="100" spc="-10" dirty="0">
              <a:solidFill>
                <a:srgbClr val="333333"/>
              </a:solidFill>
              <a:latin typeface="+mn-ea"/>
              <a:cs typeface="Times New Roman" panose="02020603050405020304" pitchFamily="18" charset="0"/>
            </a:endParaRPr>
          </a:p>
          <a:p>
            <a:pPr indent="266700">
              <a:lnSpc>
                <a:spcPct val="130000"/>
              </a:lnSpc>
              <a:spcBef>
                <a:spcPts val="300"/>
              </a:spcBef>
              <a:spcAft>
                <a:spcPts val="300"/>
              </a:spcAft>
            </a:pPr>
            <a:r>
              <a:rPr lang="zh-CN" altLang="zh-CN" sz="1800" kern="100" dirty="0">
                <a:solidFill>
                  <a:srgbClr val="333333"/>
                </a:solidFill>
                <a:effectLst/>
                <a:latin typeface="+mj-ea"/>
                <a:ea typeface="+mj-ea"/>
                <a:cs typeface="Times New Roman" panose="02020603050405020304" pitchFamily="18" charset="0"/>
              </a:rPr>
              <a:t>本产品以按场景定制收费和软件库服务收费两种主要收费模式。</a:t>
            </a:r>
          </a:p>
          <a:p>
            <a:r>
              <a:rPr lang="zh-CN" altLang="zh-CN" sz="1800" dirty="0">
                <a:effectLst/>
                <a:latin typeface="+mj-ea"/>
                <a:ea typeface="+mj-ea"/>
                <a:cs typeface="Times New Roman" panose="02020603050405020304" pitchFamily="18" charset="0"/>
              </a:rPr>
              <a:t>针对客户的特定场景为团队客户提供定制化解决方案，根据定制难度不同，收费</a:t>
            </a:r>
            <a:r>
              <a:rPr lang="en-US" altLang="zh-CN" sz="1800" dirty="0">
                <a:effectLst/>
                <a:latin typeface="+mj-ea"/>
                <a:ea typeface="+mj-ea"/>
                <a:cs typeface="Times New Roman" panose="02020603050405020304" pitchFamily="18" charset="0"/>
              </a:rPr>
              <a:t>100</a:t>
            </a:r>
            <a:r>
              <a:rPr lang="zh-CN" altLang="zh-CN" sz="1800" dirty="0">
                <a:effectLst/>
                <a:latin typeface="+mj-ea"/>
                <a:ea typeface="+mj-ea"/>
                <a:cs typeface="Times New Roman" panose="02020603050405020304" pitchFamily="18" charset="0"/>
              </a:rPr>
              <a:t>万元</a:t>
            </a:r>
            <a:r>
              <a:rPr lang="en-US" altLang="zh-CN" sz="1800" dirty="0">
                <a:effectLst/>
                <a:latin typeface="+mj-ea"/>
                <a:ea typeface="+mj-ea"/>
                <a:cs typeface="Times New Roman" panose="02020603050405020304" pitchFamily="18" charset="0"/>
              </a:rPr>
              <a:t>/</a:t>
            </a:r>
            <a:r>
              <a:rPr lang="zh-CN" altLang="zh-CN" sz="1800" dirty="0">
                <a:effectLst/>
                <a:latin typeface="+mj-ea"/>
                <a:ea typeface="+mj-ea"/>
                <a:cs typeface="Times New Roman" panose="02020603050405020304" pitchFamily="18" charset="0"/>
              </a:rPr>
              <a:t>次到</a:t>
            </a:r>
            <a:r>
              <a:rPr lang="en-US" altLang="zh-CN" sz="1800" dirty="0">
                <a:effectLst/>
                <a:latin typeface="+mj-ea"/>
                <a:ea typeface="+mj-ea"/>
                <a:cs typeface="Times New Roman" panose="02020603050405020304" pitchFamily="18" charset="0"/>
              </a:rPr>
              <a:t>300</a:t>
            </a:r>
            <a:r>
              <a:rPr lang="zh-CN" altLang="zh-CN" sz="1800" dirty="0">
                <a:effectLst/>
                <a:latin typeface="+mj-ea"/>
                <a:ea typeface="+mj-ea"/>
                <a:cs typeface="Times New Roman" panose="02020603050405020304" pitchFamily="18" charset="0"/>
              </a:rPr>
              <a:t>万元</a:t>
            </a:r>
            <a:r>
              <a:rPr lang="en-US" altLang="zh-CN" sz="1800" dirty="0">
                <a:effectLst/>
                <a:latin typeface="+mj-ea"/>
                <a:ea typeface="+mj-ea"/>
                <a:cs typeface="Times New Roman" panose="02020603050405020304" pitchFamily="18" charset="0"/>
              </a:rPr>
              <a:t>/</a:t>
            </a:r>
            <a:r>
              <a:rPr lang="zh-CN" altLang="zh-CN" sz="1800" dirty="0">
                <a:effectLst/>
                <a:latin typeface="+mj-ea"/>
                <a:ea typeface="+mj-ea"/>
                <a:cs typeface="Times New Roman" panose="02020603050405020304" pitchFamily="18" charset="0"/>
              </a:rPr>
              <a:t>次。在这种定制化解决方案的约束下，客户可根据自身需求对功能进行选择，以实现利益的最大化。具体算法种类与价格对照表如下表（表</a:t>
            </a:r>
            <a:r>
              <a:rPr lang="en-US" altLang="zh-CN" sz="1800" dirty="0">
                <a:effectLst/>
                <a:latin typeface="+mj-ea"/>
                <a:ea typeface="+mj-ea"/>
                <a:cs typeface="Times New Roman" panose="02020603050405020304" pitchFamily="18" charset="0"/>
              </a:rPr>
              <a:t>2</a:t>
            </a:r>
            <a:r>
              <a:rPr lang="zh-CN" altLang="zh-CN" sz="1800" dirty="0">
                <a:effectLst/>
                <a:latin typeface="+mj-ea"/>
                <a:ea typeface="+mj-ea"/>
                <a:cs typeface="Times New Roman" panose="02020603050405020304" pitchFamily="18" charset="0"/>
              </a:rPr>
              <a:t>）所示：</a:t>
            </a:r>
            <a:endParaRPr lang="en-US" altLang="zh-CN" sz="1800" dirty="0">
              <a:effectLst/>
              <a:latin typeface="+mj-ea"/>
              <a:ea typeface="+mj-ea"/>
              <a:cs typeface="Times New Roman" panose="02020603050405020304" pitchFamily="18" charset="0"/>
            </a:endParaRPr>
          </a:p>
          <a:p>
            <a:endParaRPr lang="en-US" altLang="zh-CN" sz="2000" b="1" kern="100" spc="-10" dirty="0">
              <a:solidFill>
                <a:srgbClr val="333333"/>
              </a:solidFill>
              <a:latin typeface="+mn-ea"/>
              <a:cs typeface="Times New Roman" panose="02020603050405020304" pitchFamily="18" charset="0"/>
            </a:endParaRPr>
          </a:p>
          <a:p>
            <a:pPr algn="l"/>
            <a:endParaRPr lang="en-US" altLang="zh-CN" sz="2000" b="1" kern="100" spc="-10" dirty="0">
              <a:solidFill>
                <a:srgbClr val="333333"/>
              </a:solidFill>
              <a:effectLst/>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10" name="图片 9">
            <a:extLst>
              <a:ext uri="{FF2B5EF4-FFF2-40B4-BE49-F238E27FC236}">
                <a16:creationId xmlns:a16="http://schemas.microsoft.com/office/drawing/2014/main" id="{1FEB03E4-B41F-F95D-72D6-2EAB0A215729}"/>
              </a:ext>
            </a:extLst>
          </p:cNvPr>
          <p:cNvPicPr>
            <a:picLocks noChangeAspect="1"/>
          </p:cNvPicPr>
          <p:nvPr/>
        </p:nvPicPr>
        <p:blipFill>
          <a:blip r:embed="rId4"/>
          <a:stretch>
            <a:fillRect/>
          </a:stretch>
        </p:blipFill>
        <p:spPr>
          <a:xfrm>
            <a:off x="2948858" y="3282526"/>
            <a:ext cx="6184745" cy="2815360"/>
          </a:xfrm>
          <a:prstGeom prst="rect">
            <a:avLst/>
          </a:prstGeom>
        </p:spPr>
      </p:pic>
    </p:spTree>
    <p:extLst>
      <p:ext uri="{BB962C8B-B14F-4D97-AF65-F5344CB8AC3E}">
        <p14:creationId xmlns:p14="http://schemas.microsoft.com/office/powerpoint/2010/main" val="135792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410759"/>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4.2 </a:t>
            </a:r>
            <a:r>
              <a:rPr lang="zh-CN" altLang="en-US" sz="2000" b="1" kern="100" spc="-10" dirty="0">
                <a:solidFill>
                  <a:srgbClr val="333333"/>
                </a:solidFill>
                <a:effectLst/>
                <a:latin typeface="+mn-ea"/>
                <a:cs typeface="Times New Roman" panose="02020603050405020304" pitchFamily="18" charset="0"/>
              </a:rPr>
              <a:t>销售</a:t>
            </a:r>
            <a:r>
              <a:rPr lang="zh-CN" altLang="en-US" sz="2000" b="1" kern="100" spc="-10" dirty="0">
                <a:solidFill>
                  <a:srgbClr val="333333"/>
                </a:solidFill>
                <a:latin typeface="+mn-ea"/>
                <a:cs typeface="Times New Roman" panose="02020603050405020304" pitchFamily="18" charset="0"/>
              </a:rPr>
              <a:t>模式与服务策略</a:t>
            </a:r>
            <a:endParaRPr lang="en-US" altLang="zh-CN" sz="2000" b="1" kern="100" spc="-10" dirty="0">
              <a:solidFill>
                <a:srgbClr val="333333"/>
              </a:solidFill>
              <a:latin typeface="+mn-ea"/>
              <a:cs typeface="Times New Roman" panose="02020603050405020304" pitchFamily="18" charset="0"/>
            </a:endParaRPr>
          </a:p>
          <a:p>
            <a:pPr algn="l"/>
            <a:r>
              <a:rPr lang="zh-CN" altLang="en-US" sz="2000" b="1" kern="100" spc="-10" dirty="0">
                <a:solidFill>
                  <a:srgbClr val="333333"/>
                </a:solidFill>
                <a:latin typeface="+mn-ea"/>
                <a:cs typeface="Times New Roman" panose="02020603050405020304" pitchFamily="18" charset="0"/>
              </a:rPr>
              <a:t>（略）</a:t>
            </a:r>
            <a:endParaRPr lang="en-US" altLang="zh-CN" sz="2000" b="1" kern="100" spc="-10" dirty="0">
              <a:solidFill>
                <a:srgbClr val="333333"/>
              </a:solidFill>
              <a:latin typeface="+mn-ea"/>
              <a:cs typeface="Times New Roman" panose="02020603050405020304" pitchFamily="18" charset="0"/>
            </a:endParaRPr>
          </a:p>
          <a:p>
            <a:pPr algn="l"/>
            <a:endParaRPr lang="en-US" altLang="zh-CN" sz="2000" b="1" kern="100" spc="-10" dirty="0">
              <a:solidFill>
                <a:srgbClr val="333333"/>
              </a:solidFill>
              <a:latin typeface="+mn-ea"/>
              <a:cs typeface="Times New Roman" panose="02020603050405020304" pitchFamily="18" charset="0"/>
            </a:endParaRPr>
          </a:p>
          <a:p>
            <a:pPr algn="l"/>
            <a:r>
              <a:rPr lang="en-US" altLang="zh-CN" sz="2000" b="1" kern="100" spc="-10" dirty="0">
                <a:solidFill>
                  <a:srgbClr val="333333"/>
                </a:solidFill>
                <a:latin typeface="+mn-ea"/>
                <a:cs typeface="Times New Roman" panose="02020603050405020304" pitchFamily="18" charset="0"/>
              </a:rPr>
              <a:t>5.1 </a:t>
            </a:r>
            <a:r>
              <a:rPr lang="zh-CN" altLang="en-US" sz="2000" b="1" kern="100" spc="-10" dirty="0">
                <a:solidFill>
                  <a:srgbClr val="333333"/>
                </a:solidFill>
                <a:latin typeface="+mn-ea"/>
                <a:cs typeface="Times New Roman" panose="02020603050405020304" pitchFamily="18" charset="0"/>
              </a:rPr>
              <a:t>战略规划</a:t>
            </a:r>
            <a:endParaRPr lang="en-US" altLang="zh-CN" sz="2000" b="1" kern="100" spc="-10" dirty="0">
              <a:solidFill>
                <a:srgbClr val="333333"/>
              </a:solidFill>
              <a:latin typeface="+mn-ea"/>
              <a:cs typeface="Times New Roman" panose="02020603050405020304" pitchFamily="18" charset="0"/>
            </a:endParaRPr>
          </a:p>
          <a:p>
            <a:pPr indent="266700">
              <a:lnSpc>
                <a:spcPct val="130000"/>
              </a:lnSpc>
              <a:spcBef>
                <a:spcPts val="300"/>
              </a:spcBef>
              <a:spcAft>
                <a:spcPts val="300"/>
              </a:spcAft>
            </a:pPr>
            <a:r>
              <a:rPr lang="zh-CN" altLang="en-US" sz="1800" kern="100" dirty="0">
                <a:solidFill>
                  <a:srgbClr val="333333"/>
                </a:solidFill>
                <a:effectLst/>
                <a:latin typeface="+mj-ea"/>
                <a:ea typeface="+mj-ea"/>
                <a:cs typeface="Times New Roman" panose="02020603050405020304" pitchFamily="18" charset="0"/>
              </a:rPr>
              <a:t>未</a:t>
            </a:r>
            <a:r>
              <a:rPr lang="zh-CN" altLang="zh-CN" sz="1800" kern="100" dirty="0">
                <a:solidFill>
                  <a:srgbClr val="333333"/>
                </a:solidFill>
                <a:effectLst/>
                <a:latin typeface="+mj-ea"/>
                <a:ea typeface="+mj-ea"/>
                <a:cs typeface="Times New Roman" panose="02020603050405020304" pitchFamily="18" charset="0"/>
              </a:rPr>
              <a:t>来，公司将通过三步走战略，逐步将产品推向市场。</a:t>
            </a:r>
          </a:p>
          <a:p>
            <a:pPr indent="266700">
              <a:lnSpc>
                <a:spcPct val="130000"/>
              </a:lnSpc>
              <a:spcBef>
                <a:spcPts val="300"/>
              </a:spcBef>
              <a:spcAft>
                <a:spcPts val="300"/>
              </a:spcAft>
            </a:pPr>
            <a:r>
              <a:rPr lang="zh-CN" altLang="zh-CN" sz="1800" kern="100" dirty="0">
                <a:solidFill>
                  <a:srgbClr val="333333"/>
                </a:solidFill>
                <a:effectLst/>
                <a:latin typeface="+mj-ea"/>
                <a:ea typeface="+mj-ea"/>
                <a:cs typeface="Times New Roman" panose="02020603050405020304" pitchFamily="18" charset="0"/>
              </a:rPr>
              <a:t>第一阶段，通过重点突破</a:t>
            </a:r>
            <a:r>
              <a:rPr lang="en-US" altLang="zh-CN" sz="1800" kern="100" dirty="0">
                <a:solidFill>
                  <a:srgbClr val="333333"/>
                </a:solidFill>
                <a:effectLst/>
                <a:latin typeface="+mj-ea"/>
                <a:ea typeface="+mj-ea"/>
                <a:cs typeface="Times New Roman" panose="02020603050405020304" pitchFamily="18" charset="0"/>
              </a:rPr>
              <a:t>EDA</a:t>
            </a:r>
            <a:r>
              <a:rPr lang="zh-CN" altLang="zh-CN" sz="1800" kern="100" dirty="0">
                <a:solidFill>
                  <a:srgbClr val="333333"/>
                </a:solidFill>
                <a:effectLst/>
                <a:latin typeface="+mj-ea"/>
                <a:ea typeface="+mj-ea"/>
                <a:cs typeface="Times New Roman" panose="02020603050405020304" pitchFamily="18" charset="0"/>
              </a:rPr>
              <a:t>核心环节，研制</a:t>
            </a:r>
            <a:r>
              <a:rPr lang="en-US" altLang="zh-CN" sz="1800" kern="100" dirty="0">
                <a:solidFill>
                  <a:srgbClr val="333333"/>
                </a:solidFill>
                <a:effectLst/>
                <a:latin typeface="+mj-ea"/>
                <a:ea typeface="+mj-ea"/>
                <a:cs typeface="Times New Roman" panose="02020603050405020304" pitchFamily="18" charset="0"/>
              </a:rPr>
              <a:t>EDA</a:t>
            </a:r>
            <a:r>
              <a:rPr lang="zh-CN" altLang="zh-CN" sz="1800" kern="100" dirty="0">
                <a:solidFill>
                  <a:srgbClr val="333333"/>
                </a:solidFill>
                <a:effectLst/>
                <a:latin typeface="+mj-ea"/>
                <a:ea typeface="+mj-ea"/>
                <a:cs typeface="Times New Roman" panose="02020603050405020304" pitchFamily="18" charset="0"/>
              </a:rPr>
              <a:t>工具，来获得更加强大的竞争力。</a:t>
            </a:r>
            <a:r>
              <a:rPr lang="zh-CN" altLang="en-US" sz="1800" kern="100" dirty="0">
                <a:solidFill>
                  <a:srgbClr val="333333"/>
                </a:solidFill>
                <a:effectLst/>
                <a:latin typeface="+mj-ea"/>
                <a:ea typeface="+mj-ea"/>
                <a:cs typeface="Times New Roman" panose="02020603050405020304" pitchFamily="18" charset="0"/>
              </a:rPr>
              <a:t>（</a:t>
            </a:r>
            <a:r>
              <a:rPr lang="en-US" altLang="zh-CN" sz="1800" kern="100" dirty="0">
                <a:solidFill>
                  <a:srgbClr val="333333"/>
                </a:solidFill>
                <a:effectLst/>
                <a:latin typeface="+mj-ea"/>
                <a:ea typeface="+mj-ea"/>
                <a:cs typeface="Times New Roman" panose="02020603050405020304" pitchFamily="18" charset="0"/>
              </a:rPr>
              <a:t>……</a:t>
            </a:r>
            <a:r>
              <a:rPr lang="zh-CN" altLang="en-US" sz="1800" kern="100" dirty="0">
                <a:solidFill>
                  <a:srgbClr val="333333"/>
                </a:solidFill>
                <a:effectLst/>
                <a:latin typeface="+mj-ea"/>
                <a:ea typeface="+mj-ea"/>
                <a:cs typeface="Times New Roman" panose="02020603050405020304" pitchFamily="18" charset="0"/>
              </a:rPr>
              <a:t>）</a:t>
            </a:r>
            <a:endParaRPr lang="en-US" altLang="zh-CN" sz="1800" kern="100" dirty="0">
              <a:solidFill>
                <a:srgbClr val="333333"/>
              </a:solidFill>
              <a:effectLst/>
              <a:latin typeface="+mj-ea"/>
              <a:ea typeface="+mj-ea"/>
              <a:cs typeface="Times New Roman" panose="02020603050405020304" pitchFamily="18" charset="0"/>
            </a:endParaRPr>
          </a:p>
          <a:p>
            <a:pPr indent="266700">
              <a:lnSpc>
                <a:spcPct val="130000"/>
              </a:lnSpc>
              <a:spcBef>
                <a:spcPts val="300"/>
              </a:spcBef>
              <a:spcAft>
                <a:spcPts val="300"/>
              </a:spcAft>
            </a:pPr>
            <a:r>
              <a:rPr lang="zh-CN" altLang="zh-CN" sz="1800" kern="100" dirty="0">
                <a:solidFill>
                  <a:srgbClr val="333333"/>
                </a:solidFill>
                <a:effectLst/>
                <a:latin typeface="+mj-ea"/>
                <a:ea typeface="+mj-ea"/>
                <a:cs typeface="Times New Roman" panose="02020603050405020304" pitchFamily="18" charset="0"/>
              </a:rPr>
              <a:t>在第二阶段，加大市场推广，积累大量合作方和消费者，并在后期逐步稳固商业合作关系。</a:t>
            </a:r>
            <a:r>
              <a:rPr lang="zh-CN" altLang="en-US" sz="1800" kern="100" dirty="0">
                <a:solidFill>
                  <a:srgbClr val="333333"/>
                </a:solidFill>
                <a:effectLst/>
                <a:latin typeface="+mj-ea"/>
                <a:ea typeface="+mj-ea"/>
                <a:cs typeface="Times New Roman" panose="02020603050405020304" pitchFamily="18" charset="0"/>
              </a:rPr>
              <a:t>（</a:t>
            </a:r>
            <a:r>
              <a:rPr lang="en-US" altLang="zh-CN" sz="1800" kern="100" dirty="0">
                <a:solidFill>
                  <a:srgbClr val="333333"/>
                </a:solidFill>
                <a:effectLst/>
                <a:latin typeface="+mj-ea"/>
                <a:ea typeface="+mj-ea"/>
                <a:cs typeface="Times New Roman" panose="02020603050405020304" pitchFamily="18" charset="0"/>
              </a:rPr>
              <a:t>……</a:t>
            </a:r>
            <a:r>
              <a:rPr lang="zh-CN" altLang="en-US" sz="1800" kern="100" dirty="0">
                <a:solidFill>
                  <a:srgbClr val="333333"/>
                </a:solidFill>
                <a:effectLst/>
                <a:latin typeface="+mj-ea"/>
                <a:ea typeface="+mj-ea"/>
                <a:cs typeface="Times New Roman" panose="02020603050405020304" pitchFamily="18" charset="0"/>
              </a:rPr>
              <a:t>）</a:t>
            </a:r>
            <a:endParaRPr lang="en-US" altLang="zh-CN" sz="1800" kern="100" dirty="0">
              <a:solidFill>
                <a:srgbClr val="333333"/>
              </a:solidFill>
              <a:effectLst/>
              <a:latin typeface="+mj-ea"/>
              <a:ea typeface="+mj-ea"/>
              <a:cs typeface="Times New Roman" panose="02020603050405020304" pitchFamily="18" charset="0"/>
            </a:endParaRPr>
          </a:p>
          <a:p>
            <a:pPr indent="266700">
              <a:lnSpc>
                <a:spcPct val="130000"/>
              </a:lnSpc>
              <a:spcBef>
                <a:spcPts val="300"/>
              </a:spcBef>
              <a:spcAft>
                <a:spcPts val="300"/>
              </a:spcAft>
            </a:pPr>
            <a:r>
              <a:rPr lang="zh-CN" altLang="zh-CN" sz="1800" dirty="0">
                <a:effectLst/>
                <a:latin typeface="+mj-ea"/>
                <a:ea typeface="+mj-ea"/>
                <a:cs typeface="Times New Roman" panose="02020603050405020304" pitchFamily="18" charset="0"/>
              </a:rPr>
              <a:t>在第三阶段，预计公司产品将拥有一定品牌基础。在此阶段，公司将整合</a:t>
            </a:r>
            <a:r>
              <a:rPr lang="en-US" altLang="zh-CN" sz="1800" dirty="0">
                <a:effectLst/>
                <a:latin typeface="+mj-ea"/>
                <a:ea typeface="+mj-ea"/>
                <a:cs typeface="Times New Roman" panose="02020603050405020304" pitchFamily="18" charset="0"/>
              </a:rPr>
              <a:t>EDA</a:t>
            </a:r>
            <a:r>
              <a:rPr lang="zh-CN" altLang="zh-CN" sz="1800" dirty="0">
                <a:effectLst/>
                <a:latin typeface="+mj-ea"/>
                <a:ea typeface="+mj-ea"/>
                <a:cs typeface="Times New Roman" panose="02020603050405020304" pitchFamily="18" charset="0"/>
              </a:rPr>
              <a:t>工具，实现芯片设计</a:t>
            </a:r>
            <a:r>
              <a:rPr lang="en-US" altLang="zh-CN" sz="1800" dirty="0">
                <a:effectLst/>
                <a:latin typeface="+mj-ea"/>
                <a:ea typeface="+mj-ea"/>
                <a:cs typeface="Times New Roman" panose="02020603050405020304" pitchFamily="18" charset="0"/>
              </a:rPr>
              <a:t>EDA</a:t>
            </a:r>
            <a:r>
              <a:rPr lang="zh-CN" altLang="zh-CN" sz="1800" dirty="0">
                <a:effectLst/>
                <a:latin typeface="+mj-ea"/>
                <a:ea typeface="+mj-ea"/>
                <a:cs typeface="Times New Roman" panose="02020603050405020304" pitchFamily="18" charset="0"/>
              </a:rPr>
              <a:t>工具在模拟、数字前后端、封装和</a:t>
            </a:r>
            <a:r>
              <a:rPr lang="en-US" altLang="zh-CN" sz="1800" dirty="0">
                <a:effectLst/>
                <a:latin typeface="+mj-ea"/>
                <a:ea typeface="+mj-ea"/>
                <a:cs typeface="Times New Roman" panose="02020603050405020304" pitchFamily="18" charset="0"/>
              </a:rPr>
              <a:t>FPGA</a:t>
            </a:r>
            <a:r>
              <a:rPr lang="zh-CN" altLang="zh-CN" sz="1800" dirty="0">
                <a:effectLst/>
                <a:latin typeface="+mj-ea"/>
                <a:ea typeface="+mj-ea"/>
                <a:cs typeface="Times New Roman" panose="02020603050405020304" pitchFamily="18" charset="0"/>
              </a:rPr>
              <a:t>等环节的全流程覆盖。</a:t>
            </a:r>
            <a:r>
              <a:rPr lang="zh-CN" altLang="en-US" sz="1800" dirty="0">
                <a:effectLst/>
                <a:latin typeface="+mj-ea"/>
                <a:ea typeface="+mj-ea"/>
                <a:cs typeface="Times New Roman" panose="02020603050405020304" pitchFamily="18" charset="0"/>
              </a:rPr>
              <a:t>（</a:t>
            </a:r>
            <a:r>
              <a:rPr lang="en-US" altLang="zh-CN" sz="1800" dirty="0">
                <a:effectLst/>
                <a:latin typeface="+mj-ea"/>
                <a:ea typeface="+mj-ea"/>
                <a:cs typeface="Times New Roman" panose="02020603050405020304" pitchFamily="18" charset="0"/>
              </a:rPr>
              <a:t>……</a:t>
            </a:r>
            <a:r>
              <a:rPr lang="zh-CN" altLang="en-US" dirty="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a:p>
            <a:pPr indent="266700">
              <a:lnSpc>
                <a:spcPct val="130000"/>
              </a:lnSpc>
              <a:spcBef>
                <a:spcPts val="300"/>
              </a:spcBef>
              <a:spcAft>
                <a:spcPts val="300"/>
              </a:spcAft>
            </a:pPr>
            <a:endParaRPr lang="en-US" altLang="zh-CN" sz="1800" dirty="0">
              <a:effectLst/>
              <a:latin typeface="+mj-ea"/>
              <a:ea typeface="+mj-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145416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724965"/>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6.1 </a:t>
            </a:r>
            <a:r>
              <a:rPr lang="zh-CN" altLang="en-US" sz="2000" b="1" kern="100" spc="-10" dirty="0">
                <a:solidFill>
                  <a:srgbClr val="333333"/>
                </a:solidFill>
                <a:effectLst/>
                <a:latin typeface="+mn-ea"/>
                <a:cs typeface="Times New Roman" panose="02020603050405020304" pitchFamily="18" charset="0"/>
              </a:rPr>
              <a:t>竞品分析</a:t>
            </a:r>
            <a:r>
              <a:rPr lang="en-US" altLang="zh-CN" sz="2000" b="1" kern="100" spc="-10" dirty="0">
                <a:solidFill>
                  <a:srgbClr val="333333"/>
                </a:solidFill>
                <a:effectLst/>
                <a:latin typeface="+mn-ea"/>
                <a:cs typeface="Times New Roman" panose="02020603050405020304" pitchFamily="18" charset="0"/>
              </a:rPr>
              <a:t>-</a:t>
            </a:r>
            <a:r>
              <a:rPr lang="zh-CN" altLang="en-US" sz="2000" b="1" kern="100" spc="-10" dirty="0">
                <a:solidFill>
                  <a:srgbClr val="333333"/>
                </a:solidFill>
                <a:effectLst/>
                <a:latin typeface="+mn-ea"/>
                <a:cs typeface="Times New Roman" panose="02020603050405020304" pitchFamily="18" charset="0"/>
              </a:rPr>
              <a:t>国际行业领先者分析</a:t>
            </a:r>
            <a:endParaRPr lang="en-US" altLang="zh-CN" sz="2000" b="1" kern="100" spc="-1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zh-CN" altLang="zh-CN" sz="1800" kern="100" dirty="0">
                <a:solidFill>
                  <a:srgbClr val="333333"/>
                </a:solidFill>
                <a:effectLst/>
                <a:latin typeface="+mn-ea"/>
                <a:cs typeface="Times New Roman" panose="02020603050405020304" pitchFamily="18" charset="0"/>
              </a:rPr>
              <a:t>发展至今，国际上，全球已然形成三巨头竞争格局，分别是</a:t>
            </a:r>
            <a:r>
              <a:rPr lang="en-US" altLang="zh-CN" sz="1800" kern="100" dirty="0">
                <a:solidFill>
                  <a:srgbClr val="333333"/>
                </a:solidFill>
                <a:effectLst/>
                <a:latin typeface="+mn-ea"/>
                <a:cs typeface="Times New Roman" panose="02020603050405020304" pitchFamily="18" charset="0"/>
              </a:rPr>
              <a:t>Synopsys</a:t>
            </a:r>
            <a:r>
              <a:rPr lang="zh-CN" altLang="zh-CN" sz="1800" kern="100" dirty="0">
                <a:solidFill>
                  <a:srgbClr val="333333"/>
                </a:solidFill>
                <a:effectLst/>
                <a:latin typeface="+mn-ea"/>
                <a:cs typeface="Times New Roman" panose="02020603050405020304" pitchFamily="18" charset="0"/>
              </a:rPr>
              <a:t>（新思科技）、</a:t>
            </a:r>
            <a:r>
              <a:rPr lang="en-US" altLang="zh-CN" sz="1800" kern="100" dirty="0">
                <a:solidFill>
                  <a:srgbClr val="333333"/>
                </a:solidFill>
                <a:effectLst/>
                <a:latin typeface="+mn-ea"/>
                <a:cs typeface="Times New Roman" panose="02020603050405020304" pitchFamily="18" charset="0"/>
              </a:rPr>
              <a:t>Cadence</a:t>
            </a:r>
            <a:r>
              <a:rPr lang="zh-CN" altLang="zh-CN" sz="1800" kern="100" dirty="0">
                <a:solidFill>
                  <a:srgbClr val="333333"/>
                </a:solidFill>
                <a:effectLst/>
                <a:latin typeface="+mn-ea"/>
                <a:cs typeface="Times New Roman" panose="02020603050405020304" pitchFamily="18" charset="0"/>
              </a:rPr>
              <a:t>（铿腾电子）、</a:t>
            </a:r>
            <a:r>
              <a:rPr lang="en-US" altLang="zh-CN" sz="1800" kern="100" dirty="0">
                <a:solidFill>
                  <a:srgbClr val="333333"/>
                </a:solidFill>
                <a:effectLst/>
                <a:latin typeface="+mn-ea"/>
                <a:cs typeface="Times New Roman" panose="02020603050405020304" pitchFamily="18" charset="0"/>
              </a:rPr>
              <a:t>Mentor</a:t>
            </a:r>
            <a:r>
              <a:rPr lang="zh-CN" altLang="zh-CN" sz="1800" kern="100" dirty="0">
                <a:solidFill>
                  <a:srgbClr val="333333"/>
                </a:solidFill>
                <a:effectLst/>
                <a:latin typeface="+mn-ea"/>
                <a:cs typeface="Times New Roman" panose="02020603050405020304" pitchFamily="18" charset="0"/>
              </a:rPr>
              <a:t>（明导国际），三者共占超过</a:t>
            </a:r>
            <a:r>
              <a:rPr lang="en-US" altLang="zh-CN" sz="1800" kern="100" dirty="0">
                <a:solidFill>
                  <a:srgbClr val="333333"/>
                </a:solidFill>
                <a:effectLst/>
                <a:latin typeface="+mn-ea"/>
                <a:cs typeface="Times New Roman" panose="02020603050405020304" pitchFamily="18" charset="0"/>
              </a:rPr>
              <a:t>80%</a:t>
            </a:r>
            <a:r>
              <a:rPr lang="zh-CN" altLang="zh-CN" sz="1800" kern="100" dirty="0">
                <a:solidFill>
                  <a:srgbClr val="333333"/>
                </a:solidFill>
                <a:effectLst/>
                <a:latin typeface="+mn-ea"/>
                <a:cs typeface="Times New Roman" panose="02020603050405020304" pitchFamily="18" charset="0"/>
              </a:rPr>
              <a:t>的全球份额。</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软件市场集中度高，美国</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软件企业基本垄断全球</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软件市场。美国</a:t>
            </a:r>
            <a:r>
              <a:rPr lang="en-US" altLang="zh-CN" sz="1800" kern="100" dirty="0">
                <a:solidFill>
                  <a:srgbClr val="333333"/>
                </a:solidFill>
                <a:effectLst/>
                <a:latin typeface="+mn-ea"/>
                <a:cs typeface="Times New Roman" panose="02020603050405020304" pitchFamily="18" charset="0"/>
              </a:rPr>
              <a:t>Synopsys</a:t>
            </a:r>
            <a:r>
              <a:rPr lang="zh-CN" altLang="zh-CN"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Cadence</a:t>
            </a:r>
            <a:r>
              <a:rPr lang="zh-CN" altLang="zh-CN" sz="1800" kern="100" dirty="0">
                <a:solidFill>
                  <a:srgbClr val="333333"/>
                </a:solidFill>
                <a:effectLst/>
                <a:latin typeface="+mn-ea"/>
                <a:cs typeface="Times New Roman" panose="02020603050405020304" pitchFamily="18" charset="0"/>
              </a:rPr>
              <a:t>及</a:t>
            </a:r>
            <a:r>
              <a:rPr lang="en-US" altLang="zh-CN" sz="1800" kern="100" dirty="0">
                <a:solidFill>
                  <a:srgbClr val="333333"/>
                </a:solidFill>
                <a:effectLst/>
                <a:latin typeface="+mn-ea"/>
                <a:cs typeface="Times New Roman" panose="02020603050405020304" pitchFamily="18" charset="0"/>
              </a:rPr>
              <a:t>Mentors</a:t>
            </a:r>
            <a:r>
              <a:rPr lang="zh-CN" altLang="zh-CN" sz="1800" kern="100" dirty="0">
                <a:solidFill>
                  <a:srgbClr val="333333"/>
                </a:solidFill>
                <a:effectLst/>
                <a:latin typeface="+mn-ea"/>
                <a:cs typeface="Times New Roman" panose="02020603050405020304" pitchFamily="18" charset="0"/>
              </a:rPr>
              <a:t>三大</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厂商产品线完整，在部分领域拥有绝对的优势。</a:t>
            </a:r>
            <a:r>
              <a:rPr lang="en-US" altLang="zh-CN" sz="1800" kern="100" dirty="0">
                <a:solidFill>
                  <a:srgbClr val="333333"/>
                </a:solidFill>
                <a:effectLst/>
                <a:latin typeface="+mn-ea"/>
                <a:cs typeface="Times New Roman" panose="02020603050405020304" pitchFamily="18" charset="0"/>
              </a:rPr>
              <a:t>Synopsys</a:t>
            </a:r>
            <a:r>
              <a:rPr lang="zh-CN" altLang="zh-CN"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Cadence</a:t>
            </a:r>
            <a:r>
              <a:rPr lang="zh-CN" altLang="zh-CN" sz="1800" kern="100" dirty="0">
                <a:solidFill>
                  <a:srgbClr val="333333"/>
                </a:solidFill>
                <a:effectLst/>
                <a:latin typeface="+mn-ea"/>
                <a:cs typeface="Times New Roman" panose="02020603050405020304" pitchFamily="18" charset="0"/>
              </a:rPr>
              <a:t>及</a:t>
            </a:r>
            <a:r>
              <a:rPr lang="en-US" altLang="zh-CN" sz="1800" kern="100" dirty="0">
                <a:solidFill>
                  <a:srgbClr val="333333"/>
                </a:solidFill>
                <a:effectLst/>
                <a:latin typeface="+mn-ea"/>
                <a:cs typeface="Times New Roman" panose="02020603050405020304" pitchFamily="18" charset="0"/>
              </a:rPr>
              <a:t>Mentors</a:t>
            </a:r>
            <a:r>
              <a:rPr lang="zh-CN" altLang="zh-CN" sz="1800" kern="100" dirty="0">
                <a:solidFill>
                  <a:srgbClr val="333333"/>
                </a:solidFill>
                <a:effectLst/>
                <a:latin typeface="+mn-ea"/>
                <a:cs typeface="Times New Roman" panose="02020603050405020304" pitchFamily="18" charset="0"/>
              </a:rPr>
              <a:t>营收均超过</a:t>
            </a:r>
            <a:r>
              <a:rPr lang="en-US" altLang="zh-CN" sz="1800" kern="100" dirty="0">
                <a:solidFill>
                  <a:srgbClr val="333333"/>
                </a:solidFill>
                <a:effectLst/>
                <a:latin typeface="+mn-ea"/>
                <a:cs typeface="Times New Roman" panose="02020603050405020304" pitchFamily="18" charset="0"/>
              </a:rPr>
              <a:t>10</a:t>
            </a:r>
            <a:r>
              <a:rPr lang="zh-CN" altLang="zh-CN" sz="1800" kern="100" dirty="0">
                <a:solidFill>
                  <a:srgbClr val="333333"/>
                </a:solidFill>
                <a:effectLst/>
                <a:latin typeface="+mn-ea"/>
                <a:cs typeface="Times New Roman" panose="02020603050405020304" pitchFamily="18" charset="0"/>
              </a:rPr>
              <a:t>亿美元，合计约占全球</a:t>
            </a:r>
            <a:r>
              <a:rPr lang="en-US" altLang="zh-CN" sz="1800" kern="100" dirty="0">
                <a:solidFill>
                  <a:srgbClr val="333333"/>
                </a:solidFill>
                <a:effectLst/>
                <a:latin typeface="+mn-ea"/>
                <a:cs typeface="Times New Roman" panose="02020603050405020304" pitchFamily="18" charset="0"/>
              </a:rPr>
              <a:t>80%</a:t>
            </a:r>
            <a:r>
              <a:rPr lang="zh-CN" altLang="zh-CN" sz="1800" kern="100" dirty="0">
                <a:solidFill>
                  <a:srgbClr val="333333"/>
                </a:solidFill>
                <a:effectLst/>
                <a:latin typeface="+mn-ea"/>
                <a:cs typeface="Times New Roman" panose="02020603050405020304" pitchFamily="18" charset="0"/>
              </a:rPr>
              <a:t>的市场份额，为全球第一梯队</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软件企业。</a:t>
            </a: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Synopsys</a:t>
            </a:r>
            <a:r>
              <a:rPr lang="zh-CN" altLang="zh-CN" sz="1800" kern="100" dirty="0">
                <a:solidFill>
                  <a:srgbClr val="333333"/>
                </a:solidFill>
                <a:effectLst/>
                <a:latin typeface="+mn-ea"/>
                <a:cs typeface="Times New Roman" panose="02020603050405020304" pitchFamily="18" charset="0"/>
              </a:rPr>
              <a:t>（新思科技）成立于</a:t>
            </a:r>
            <a:r>
              <a:rPr lang="en-US" altLang="zh-CN" sz="1800" kern="100" dirty="0">
                <a:solidFill>
                  <a:srgbClr val="333333"/>
                </a:solidFill>
                <a:effectLst/>
                <a:latin typeface="+mn-ea"/>
                <a:cs typeface="Times New Roman" panose="02020603050405020304" pitchFamily="18" charset="0"/>
              </a:rPr>
              <a:t>1986</a:t>
            </a:r>
            <a:r>
              <a:rPr lang="zh-CN" altLang="zh-CN" sz="1800" kern="100" dirty="0">
                <a:solidFill>
                  <a:srgbClr val="333333"/>
                </a:solidFill>
                <a:effectLst/>
                <a:latin typeface="+mn-ea"/>
                <a:cs typeface="Times New Roman" panose="02020603050405020304" pitchFamily="18" charset="0"/>
              </a:rPr>
              <a:t>年，</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en-US"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Cadence</a:t>
            </a:r>
            <a:r>
              <a:rPr lang="zh-CN" altLang="zh-CN" sz="1800" kern="100" dirty="0">
                <a:solidFill>
                  <a:srgbClr val="333333"/>
                </a:solidFill>
                <a:effectLst/>
                <a:latin typeface="+mn-ea"/>
                <a:cs typeface="Times New Roman" panose="02020603050405020304" pitchFamily="18" charset="0"/>
              </a:rPr>
              <a:t>产品涵盖了电子设计的整个流程，</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en-US"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kern="100" dirty="0">
                <a:solidFill>
                  <a:srgbClr val="333333"/>
                </a:solidFill>
                <a:effectLst/>
                <a:latin typeface="+mn-ea"/>
                <a:cs typeface="Times New Roman" panose="02020603050405020304" pitchFamily="18" charset="0"/>
              </a:rPr>
              <a:t>Mentor Graphics</a:t>
            </a:r>
            <a:r>
              <a:rPr lang="zh-CN" altLang="zh-CN" sz="1800" kern="100" dirty="0">
                <a:solidFill>
                  <a:srgbClr val="333333"/>
                </a:solidFill>
                <a:effectLst/>
                <a:latin typeface="+mn-ea"/>
                <a:cs typeface="Times New Roman" panose="02020603050405020304" pitchFamily="18" charset="0"/>
              </a:rPr>
              <a:t>是一家</a:t>
            </a:r>
            <a:r>
              <a:rPr lang="en-US" altLang="zh-CN" sz="1800" kern="100" dirty="0">
                <a:solidFill>
                  <a:srgbClr val="333333"/>
                </a:solidFill>
                <a:effectLst/>
                <a:latin typeface="+mn-ea"/>
                <a:cs typeface="Times New Roman" panose="02020603050405020304" pitchFamily="18" charset="0"/>
              </a:rPr>
              <a:t>EDA</a:t>
            </a:r>
            <a:r>
              <a:rPr lang="zh-CN" altLang="zh-CN" sz="1800" kern="100" dirty="0">
                <a:solidFill>
                  <a:srgbClr val="333333"/>
                </a:solidFill>
                <a:effectLst/>
                <a:latin typeface="+mn-ea"/>
                <a:cs typeface="Times New Roman" panose="02020603050405020304" pitchFamily="18" charset="0"/>
              </a:rPr>
              <a:t>软件和硬件公司，也是电路板解决方案的市场领导者，</a:t>
            </a:r>
            <a:r>
              <a:rPr lang="zh-CN" altLang="en-US" sz="1800" kern="100" dirty="0">
                <a:solidFill>
                  <a:srgbClr val="333333"/>
                </a:solidFill>
                <a:effectLst/>
                <a:latin typeface="+mn-ea"/>
                <a:cs typeface="Times New Roman" panose="02020603050405020304" pitchFamily="18" charset="0"/>
              </a:rPr>
              <a:t>（</a:t>
            </a:r>
            <a:r>
              <a:rPr lang="en-US" altLang="zh-CN" sz="1800" kern="100" dirty="0">
                <a:solidFill>
                  <a:srgbClr val="333333"/>
                </a:solidFill>
                <a:effectLst/>
                <a:latin typeface="+mn-ea"/>
                <a:cs typeface="Times New Roman" panose="02020603050405020304" pitchFamily="18" charset="0"/>
              </a:rPr>
              <a:t>……</a:t>
            </a:r>
            <a:r>
              <a:rPr lang="zh-CN" altLang="en-US" sz="1800" kern="100" dirty="0">
                <a:solidFill>
                  <a:srgbClr val="333333"/>
                </a:solidFill>
                <a:effectLst/>
                <a:latin typeface="+mn-ea"/>
                <a:cs typeface="Times New Roman" panose="02020603050405020304" pitchFamily="18" charset="0"/>
              </a:rPr>
              <a:t>）</a:t>
            </a:r>
            <a:endParaRPr lang="en-US" altLang="zh-CN" sz="1800" kern="100" dirty="0">
              <a:solidFill>
                <a:srgbClr val="333333"/>
              </a:solidFill>
              <a:effectLst/>
              <a:latin typeface="+mn-ea"/>
              <a:cs typeface="Times New Roman" panose="02020603050405020304" pitchFamily="18" charset="0"/>
            </a:endParaRPr>
          </a:p>
          <a:p>
            <a:pPr indent="266700">
              <a:lnSpc>
                <a:spcPct val="130000"/>
              </a:lnSpc>
              <a:spcBef>
                <a:spcPts val="300"/>
              </a:spcBef>
              <a:spcAft>
                <a:spcPts val="300"/>
              </a:spcAft>
            </a:pPr>
            <a:r>
              <a:rPr lang="en-US" altLang="zh-CN" sz="1800" dirty="0">
                <a:effectLst/>
                <a:latin typeface="+mn-ea"/>
                <a:cs typeface="Times New Roman" panose="02020603050405020304" pitchFamily="18" charset="0"/>
              </a:rPr>
              <a:t>EDA</a:t>
            </a:r>
            <a:r>
              <a:rPr lang="zh-CN" altLang="zh-CN" sz="1800" dirty="0">
                <a:effectLst/>
                <a:latin typeface="+mn-ea"/>
                <a:cs typeface="Times New Roman" panose="02020603050405020304" pitchFamily="18" charset="0"/>
              </a:rPr>
              <a:t>三巨头各有其优势。</a:t>
            </a:r>
            <a:r>
              <a:rPr lang="en-US" altLang="zh-CN" sz="1800" dirty="0">
                <a:effectLst/>
                <a:latin typeface="+mn-ea"/>
                <a:cs typeface="Times New Roman" panose="02020603050405020304" pitchFamily="18" charset="0"/>
              </a:rPr>
              <a:t>Synopsys</a:t>
            </a:r>
            <a:r>
              <a:rPr lang="zh-CN" altLang="zh-CN" sz="1800" dirty="0">
                <a:effectLst/>
                <a:latin typeface="+mn-ea"/>
                <a:cs typeface="Times New Roman" panose="02020603050405020304" pitchFamily="18" charset="0"/>
              </a:rPr>
              <a:t>在逻辑综合工具及时序分析工具具有绝对优势，位列全球第一；</a:t>
            </a:r>
            <a:r>
              <a:rPr lang="en-US" altLang="zh-CN" sz="1800" dirty="0">
                <a:effectLst/>
                <a:latin typeface="+mn-ea"/>
                <a:cs typeface="Times New Roman" panose="02020603050405020304" pitchFamily="18" charset="0"/>
              </a:rPr>
              <a:t>Cadence</a:t>
            </a:r>
            <a:r>
              <a:rPr lang="zh-CN" altLang="zh-CN" sz="1800" dirty="0">
                <a:effectLst/>
                <a:latin typeface="+mn-ea"/>
                <a:cs typeface="Times New Roman" panose="02020603050405020304" pitchFamily="18" charset="0"/>
              </a:rPr>
              <a:t>的优势产品为模拟或混合信号的定制化电路和版图设计；而</a:t>
            </a:r>
            <a:r>
              <a:rPr lang="en-US" altLang="zh-CN" sz="1800" dirty="0">
                <a:effectLst/>
                <a:latin typeface="+mn-ea"/>
                <a:cs typeface="Times New Roman" panose="02020603050405020304" pitchFamily="18" charset="0"/>
              </a:rPr>
              <a:t>Mentor Graphics</a:t>
            </a:r>
            <a:r>
              <a:rPr lang="zh-CN" altLang="zh-CN" sz="1800" dirty="0">
                <a:effectLst/>
                <a:latin typeface="+mn-ea"/>
                <a:cs typeface="Times New Roman" panose="02020603050405020304" pitchFamily="18" charset="0"/>
              </a:rPr>
              <a:t>在布局布线工具的市场占有率最高。</a:t>
            </a:r>
            <a:endParaRPr lang="en-US" altLang="zh-CN" dirty="0">
              <a:latin typeface="+mn-ea"/>
              <a:cs typeface="Times New Roman" panose="02020603050405020304" pitchFamily="18" charset="0"/>
            </a:endParaRPr>
          </a:p>
          <a:p>
            <a:pPr indent="266700">
              <a:lnSpc>
                <a:spcPct val="130000"/>
              </a:lnSpc>
              <a:spcBef>
                <a:spcPts val="300"/>
              </a:spcBef>
              <a:spcAft>
                <a:spcPts val="300"/>
              </a:spcAft>
            </a:pPr>
            <a:endParaRPr lang="en-US" altLang="zh-CN" sz="1800" dirty="0">
              <a:effectLst/>
              <a:latin typeface="+mj-ea"/>
              <a:ea typeface="+mj-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1348920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3416320"/>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6.2 </a:t>
            </a:r>
            <a:r>
              <a:rPr lang="zh-CN" altLang="en-US" sz="2000" b="1" kern="100" spc="-10" dirty="0">
                <a:solidFill>
                  <a:srgbClr val="333333"/>
                </a:solidFill>
                <a:effectLst/>
                <a:latin typeface="+mn-ea"/>
                <a:cs typeface="Times New Roman" panose="02020603050405020304" pitchFamily="18" charset="0"/>
              </a:rPr>
              <a:t>竞品分析</a:t>
            </a:r>
            <a:r>
              <a:rPr lang="en-US" altLang="zh-CN" sz="2000" b="1" kern="100" spc="-10" dirty="0">
                <a:solidFill>
                  <a:srgbClr val="333333"/>
                </a:solidFill>
                <a:effectLst/>
                <a:latin typeface="+mn-ea"/>
                <a:cs typeface="Times New Roman" panose="02020603050405020304" pitchFamily="18" charset="0"/>
              </a:rPr>
              <a:t>-</a:t>
            </a:r>
            <a:r>
              <a:rPr lang="zh-CN" altLang="en-US" sz="2000" b="1" kern="100" spc="-10" dirty="0">
                <a:solidFill>
                  <a:srgbClr val="333333"/>
                </a:solidFill>
                <a:effectLst/>
                <a:latin typeface="+mn-ea"/>
                <a:cs typeface="Times New Roman" panose="02020603050405020304" pitchFamily="18" charset="0"/>
              </a:rPr>
              <a:t>国</a:t>
            </a:r>
            <a:r>
              <a:rPr lang="zh-CN" altLang="en-US" sz="2000" b="1" kern="100" spc="-10" dirty="0">
                <a:solidFill>
                  <a:srgbClr val="333333"/>
                </a:solidFill>
                <a:latin typeface="+mn-ea"/>
                <a:cs typeface="Times New Roman" panose="02020603050405020304" pitchFamily="18" charset="0"/>
              </a:rPr>
              <a:t>内</a:t>
            </a:r>
            <a:r>
              <a:rPr lang="zh-CN" altLang="en-US" sz="2000" b="1" kern="100" spc="-10" dirty="0">
                <a:solidFill>
                  <a:srgbClr val="333333"/>
                </a:solidFill>
                <a:effectLst/>
                <a:latin typeface="+mn-ea"/>
                <a:cs typeface="Times New Roman" panose="02020603050405020304" pitchFamily="18" charset="0"/>
              </a:rPr>
              <a:t>行业领先者分析</a:t>
            </a:r>
            <a:endParaRPr lang="en-US" altLang="zh-CN" b="1" kern="100" spc="-10" dirty="0">
              <a:solidFill>
                <a:srgbClr val="333333"/>
              </a:solidFill>
              <a:latin typeface="+mn-ea"/>
              <a:cs typeface="Times New Roman" panose="02020603050405020304" pitchFamily="18" charset="0"/>
            </a:endParaRPr>
          </a:p>
          <a:p>
            <a:pPr algn="l"/>
            <a:r>
              <a:rPr lang="zh-CN" altLang="en-US" sz="2000" b="1" kern="100" spc="-10" dirty="0">
                <a:solidFill>
                  <a:srgbClr val="333333"/>
                </a:solidFill>
                <a:effectLst/>
                <a:latin typeface="+mn-ea"/>
                <a:cs typeface="Times New Roman" panose="02020603050405020304" pitchFamily="18" charset="0"/>
              </a:rPr>
              <a:t>（略）</a:t>
            </a:r>
            <a:endParaRPr lang="en-US" altLang="zh-CN" sz="2000" b="1" kern="100" spc="-10" dirty="0">
              <a:solidFill>
                <a:srgbClr val="333333"/>
              </a:solidFill>
              <a:effectLst/>
              <a:latin typeface="+mn-ea"/>
              <a:cs typeface="Times New Roman" panose="02020603050405020304" pitchFamily="18" charset="0"/>
            </a:endParaRPr>
          </a:p>
          <a:p>
            <a:pPr algn="l"/>
            <a:endParaRPr lang="en-US" altLang="zh-CN" sz="2000" b="1" kern="100" spc="-10" dirty="0">
              <a:solidFill>
                <a:srgbClr val="333333"/>
              </a:solidFill>
              <a:latin typeface="+mn-ea"/>
              <a:cs typeface="Times New Roman" panose="02020603050405020304" pitchFamily="18" charset="0"/>
            </a:endParaRPr>
          </a:p>
          <a:p>
            <a:pPr algn="l"/>
            <a:r>
              <a:rPr lang="en-US" altLang="zh-CN" sz="2000" b="1" kern="100" spc="-10" dirty="0">
                <a:solidFill>
                  <a:srgbClr val="333333"/>
                </a:solidFill>
                <a:effectLst/>
                <a:latin typeface="+mn-ea"/>
                <a:cs typeface="Times New Roman" panose="02020603050405020304" pitchFamily="18" charset="0"/>
              </a:rPr>
              <a:t>7 </a:t>
            </a:r>
            <a:r>
              <a:rPr lang="zh-CN" altLang="en-US" sz="2000" b="1" kern="100" spc="-10" dirty="0">
                <a:solidFill>
                  <a:srgbClr val="333333"/>
                </a:solidFill>
                <a:effectLst/>
                <a:latin typeface="+mn-ea"/>
                <a:cs typeface="Times New Roman" panose="02020603050405020304" pitchFamily="18" charset="0"/>
              </a:rPr>
              <a:t>公司架构与管理</a:t>
            </a:r>
            <a:endParaRPr lang="en-US" altLang="zh-CN" sz="2000" b="1" kern="100" spc="-10" dirty="0">
              <a:solidFill>
                <a:srgbClr val="333333"/>
              </a:solidFill>
              <a:effectLst/>
              <a:latin typeface="+mn-ea"/>
              <a:cs typeface="Times New Roman" panose="02020603050405020304" pitchFamily="18" charset="0"/>
            </a:endParaRPr>
          </a:p>
          <a:p>
            <a:pPr algn="l"/>
            <a:r>
              <a:rPr lang="zh-CN" altLang="en-US" sz="2000" b="1" kern="100" spc="-10" dirty="0">
                <a:solidFill>
                  <a:srgbClr val="333333"/>
                </a:solidFill>
                <a:latin typeface="+mn-ea"/>
                <a:cs typeface="Times New Roman" panose="02020603050405020304" pitchFamily="18" charset="0"/>
              </a:rPr>
              <a:t>（略）</a:t>
            </a:r>
            <a:endParaRPr lang="en-US" altLang="zh-CN" sz="2000" b="1" kern="100" spc="-10" dirty="0">
              <a:solidFill>
                <a:srgbClr val="333333"/>
              </a:solidFill>
              <a:latin typeface="+mn-ea"/>
              <a:cs typeface="Times New Roman" panose="02020603050405020304" pitchFamily="18" charset="0"/>
            </a:endParaRPr>
          </a:p>
          <a:p>
            <a:pPr algn="l"/>
            <a:endParaRPr lang="en-US" altLang="zh-CN" sz="2000" b="1" kern="100" spc="-10" dirty="0">
              <a:solidFill>
                <a:srgbClr val="333333"/>
              </a:solidFill>
              <a:effectLst/>
              <a:latin typeface="+mn-ea"/>
              <a:cs typeface="Times New Roman" panose="02020603050405020304" pitchFamily="18" charset="0"/>
            </a:endParaRPr>
          </a:p>
          <a:p>
            <a:pPr algn="l"/>
            <a:r>
              <a:rPr lang="en-US" altLang="zh-CN" sz="2000" b="1" kern="100" spc="-10" dirty="0">
                <a:solidFill>
                  <a:srgbClr val="333333"/>
                </a:solidFill>
                <a:latin typeface="+mn-ea"/>
                <a:cs typeface="Times New Roman" panose="02020603050405020304" pitchFamily="18" charset="0"/>
              </a:rPr>
              <a:t>8.1 </a:t>
            </a:r>
            <a:r>
              <a:rPr lang="zh-CN" altLang="en-US" sz="2000" b="1" kern="100" spc="-10" dirty="0">
                <a:solidFill>
                  <a:srgbClr val="333333"/>
                </a:solidFill>
                <a:latin typeface="+mn-ea"/>
                <a:cs typeface="Times New Roman" panose="02020603050405020304" pitchFamily="18" charset="0"/>
              </a:rPr>
              <a:t>财务分析</a:t>
            </a:r>
            <a:r>
              <a:rPr lang="en-US" altLang="zh-CN" sz="2000" b="1" kern="100" spc="-10" dirty="0">
                <a:solidFill>
                  <a:srgbClr val="333333"/>
                </a:solidFill>
                <a:latin typeface="+mn-ea"/>
                <a:cs typeface="Times New Roman" panose="02020603050405020304" pitchFamily="18" charset="0"/>
              </a:rPr>
              <a:t>-</a:t>
            </a:r>
            <a:r>
              <a:rPr lang="zh-CN" altLang="zh-CN" sz="2000" b="1" kern="100" dirty="0">
                <a:solidFill>
                  <a:srgbClr val="333333"/>
                </a:solidFill>
                <a:effectLst/>
                <a:latin typeface="+mn-ea"/>
                <a:cs typeface="Times New Roman" panose="02020603050405020304" pitchFamily="18" charset="0"/>
              </a:rPr>
              <a:t>公司所有权结构</a:t>
            </a:r>
          </a:p>
          <a:p>
            <a:r>
              <a:rPr lang="zh-CN" altLang="zh-CN" dirty="0">
                <a:effectLst/>
                <a:latin typeface="+mn-ea"/>
                <a:cs typeface="Times New Roman" panose="02020603050405020304" pitchFamily="18" charset="0"/>
              </a:rPr>
              <a:t>公司创业初期拟募集注册资本</a:t>
            </a:r>
            <a:r>
              <a:rPr lang="en-US" altLang="zh-CN" dirty="0">
                <a:effectLst/>
                <a:latin typeface="+mn-ea"/>
                <a:cs typeface="Times New Roman" panose="02020603050405020304" pitchFamily="18" charset="0"/>
              </a:rPr>
              <a:t>500</a:t>
            </a:r>
            <a:r>
              <a:rPr lang="zh-CN" altLang="zh-CN" dirty="0">
                <a:effectLst/>
                <a:latin typeface="+mn-ea"/>
                <a:cs typeface="Times New Roman" panose="02020603050405020304" pitchFamily="18" charset="0"/>
              </a:rPr>
              <a:t>万，其中创始人投资</a:t>
            </a:r>
            <a:r>
              <a:rPr lang="en-US" altLang="zh-CN" dirty="0">
                <a:effectLst/>
                <a:latin typeface="+mn-ea"/>
                <a:cs typeface="Times New Roman" panose="02020603050405020304" pitchFamily="18" charset="0"/>
              </a:rPr>
              <a:t>400</a:t>
            </a:r>
            <a:r>
              <a:rPr lang="zh-CN" altLang="zh-CN" dirty="0">
                <a:effectLst/>
                <a:latin typeface="+mn-ea"/>
                <a:cs typeface="Times New Roman" panose="02020603050405020304" pitchFamily="18" charset="0"/>
              </a:rPr>
              <a:t>万，风险投资</a:t>
            </a:r>
            <a:r>
              <a:rPr lang="en-US" altLang="zh-CN" dirty="0">
                <a:effectLst/>
                <a:latin typeface="+mn-ea"/>
                <a:cs typeface="Times New Roman" panose="02020603050405020304" pitchFamily="18" charset="0"/>
              </a:rPr>
              <a:t>100</a:t>
            </a:r>
            <a:r>
              <a:rPr lang="zh-CN" altLang="zh-CN" dirty="0">
                <a:effectLst/>
                <a:latin typeface="+mn-ea"/>
                <a:cs typeface="Times New Roman" panose="02020603050405020304" pitchFamily="18" charset="0"/>
              </a:rPr>
              <a:t>万，具体持股比例见下表（表</a:t>
            </a:r>
            <a:r>
              <a:rPr lang="en-US" altLang="zh-CN" dirty="0">
                <a:effectLst/>
                <a:latin typeface="+mn-ea"/>
                <a:cs typeface="Times New Roman" panose="02020603050405020304" pitchFamily="18" charset="0"/>
              </a:rPr>
              <a:t>3</a:t>
            </a:r>
            <a:r>
              <a:rPr lang="zh-CN" altLang="zh-CN" dirty="0">
                <a:effectLst/>
                <a:latin typeface="+mn-ea"/>
                <a:cs typeface="Times New Roman" panose="02020603050405020304" pitchFamily="18" charset="0"/>
              </a:rPr>
              <a:t>）。</a:t>
            </a:r>
            <a:endParaRPr lang="en-US" altLang="zh-CN" sz="3600" b="1" kern="100" spc="-10" dirty="0">
              <a:solidFill>
                <a:srgbClr val="333333"/>
              </a:solidFill>
              <a:effectLst/>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5" name="图片 4">
            <a:extLst>
              <a:ext uri="{FF2B5EF4-FFF2-40B4-BE49-F238E27FC236}">
                <a16:creationId xmlns:a16="http://schemas.microsoft.com/office/drawing/2014/main" id="{EDBE243E-63D3-35B3-516B-1F82A15239CC}"/>
              </a:ext>
            </a:extLst>
          </p:cNvPr>
          <p:cNvPicPr>
            <a:picLocks noChangeAspect="1"/>
          </p:cNvPicPr>
          <p:nvPr/>
        </p:nvPicPr>
        <p:blipFill>
          <a:blip r:embed="rId4"/>
          <a:stretch>
            <a:fillRect/>
          </a:stretch>
        </p:blipFill>
        <p:spPr>
          <a:xfrm>
            <a:off x="3660474" y="4413904"/>
            <a:ext cx="4871052" cy="1712410"/>
          </a:xfrm>
          <a:prstGeom prst="rect">
            <a:avLst/>
          </a:prstGeom>
        </p:spPr>
      </p:pic>
    </p:spTree>
    <p:extLst>
      <p:ext uri="{BB962C8B-B14F-4D97-AF65-F5344CB8AC3E}">
        <p14:creationId xmlns:p14="http://schemas.microsoft.com/office/powerpoint/2010/main" val="401290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00110"/>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5B89D55E-19D8-6B8B-2F3B-4666DED6777D}"/>
              </a:ext>
            </a:extLst>
          </p:cNvPr>
          <p:cNvPicPr>
            <a:picLocks noChangeAspect="1"/>
          </p:cNvPicPr>
          <p:nvPr/>
        </p:nvPicPr>
        <p:blipFill>
          <a:blip r:embed="rId4"/>
          <a:stretch>
            <a:fillRect/>
          </a:stretch>
        </p:blipFill>
        <p:spPr>
          <a:xfrm>
            <a:off x="811771" y="2162905"/>
            <a:ext cx="5112013" cy="3175163"/>
          </a:xfrm>
          <a:prstGeom prst="rect">
            <a:avLst/>
          </a:prstGeom>
        </p:spPr>
      </p:pic>
      <p:pic>
        <p:nvPicPr>
          <p:cNvPr id="7" name="图片 6">
            <a:extLst>
              <a:ext uri="{FF2B5EF4-FFF2-40B4-BE49-F238E27FC236}">
                <a16:creationId xmlns:a16="http://schemas.microsoft.com/office/drawing/2014/main" id="{0D4D8B4F-E611-8448-649D-25E17DD01D4D}"/>
              </a:ext>
            </a:extLst>
          </p:cNvPr>
          <p:cNvPicPr>
            <a:picLocks noChangeAspect="1"/>
          </p:cNvPicPr>
          <p:nvPr/>
        </p:nvPicPr>
        <p:blipFill>
          <a:blip r:embed="rId5"/>
          <a:stretch>
            <a:fillRect/>
          </a:stretch>
        </p:blipFill>
        <p:spPr>
          <a:xfrm>
            <a:off x="6471427" y="1480246"/>
            <a:ext cx="4908802" cy="4540483"/>
          </a:xfrm>
          <a:prstGeom prst="rect">
            <a:avLst/>
          </a:prstGeom>
        </p:spPr>
      </p:pic>
    </p:spTree>
    <p:extLst>
      <p:ext uri="{BB962C8B-B14F-4D97-AF65-F5344CB8AC3E}">
        <p14:creationId xmlns:p14="http://schemas.microsoft.com/office/powerpoint/2010/main" val="1339198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015663"/>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endParaRPr lang="en-US" altLang="zh-CN" sz="2000" b="1" spc="-10" dirty="0">
              <a:latin typeface="+mn-ea"/>
            </a:endParaRPr>
          </a:p>
          <a:p>
            <a:pPr algn="l"/>
            <a:r>
              <a:rPr lang="en-US" altLang="zh-CN" sz="2000" b="1" kern="100" spc="-10" dirty="0">
                <a:solidFill>
                  <a:srgbClr val="333333"/>
                </a:solidFill>
                <a:effectLst/>
                <a:latin typeface="+mn-ea"/>
                <a:cs typeface="Times New Roman" panose="02020603050405020304" pitchFamily="18" charset="0"/>
              </a:rPr>
              <a:t>9 </a:t>
            </a:r>
            <a:r>
              <a:rPr lang="zh-CN" altLang="en-US" sz="2000" b="1" kern="100" spc="-10" dirty="0">
                <a:solidFill>
                  <a:srgbClr val="333333"/>
                </a:solidFill>
                <a:effectLst/>
                <a:latin typeface="+mn-ea"/>
                <a:cs typeface="Times New Roman" panose="02020603050405020304" pitchFamily="18" charset="0"/>
              </a:rPr>
              <a:t>团队组织架构与人员介绍</a:t>
            </a:r>
            <a:endParaRPr lang="en-US" altLang="zh-CN" sz="3600" b="1" kern="100" spc="-10" dirty="0">
              <a:solidFill>
                <a:srgbClr val="333333"/>
              </a:solidFill>
              <a:effectLst/>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A0BA5F7F-D199-95CE-8439-BE13DC28B9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7027" y="2318681"/>
            <a:ext cx="4641271" cy="3788112"/>
          </a:xfrm>
          <a:prstGeom prst="rect">
            <a:avLst/>
          </a:prstGeom>
          <a:noFill/>
          <a:ln>
            <a:noFill/>
          </a:ln>
        </p:spPr>
      </p:pic>
      <p:sp>
        <p:nvSpPr>
          <p:cNvPr id="7" name="文本框 6">
            <a:extLst>
              <a:ext uri="{FF2B5EF4-FFF2-40B4-BE49-F238E27FC236}">
                <a16:creationId xmlns:a16="http://schemas.microsoft.com/office/drawing/2014/main" id="{DFF95EDF-9E80-75C6-2CD2-BEBCA96AD4BA}"/>
              </a:ext>
            </a:extLst>
          </p:cNvPr>
          <p:cNvSpPr txBox="1"/>
          <p:nvPr/>
        </p:nvSpPr>
        <p:spPr>
          <a:xfrm>
            <a:off x="5746283" y="2318681"/>
            <a:ext cx="6002694" cy="3859518"/>
          </a:xfrm>
          <a:prstGeom prst="rect">
            <a:avLst/>
          </a:prstGeom>
          <a:noFill/>
        </p:spPr>
        <p:txBody>
          <a:bodyPr wrap="square" rtlCol="0">
            <a:spAutoFit/>
          </a:bodyPr>
          <a:lstStyle/>
          <a:p>
            <a:pPr algn="l"/>
            <a:r>
              <a:rPr lang="zh-CN" altLang="en-US" sz="2000" b="1" dirty="0">
                <a:latin typeface="+mn-ea"/>
              </a:rPr>
              <a:t>组织架构：未来若成立公司，需要怎么设置部门等</a:t>
            </a:r>
            <a:endParaRPr lang="en-US" altLang="zh-CN" sz="2000" b="1" dirty="0">
              <a:latin typeface="+mn-ea"/>
            </a:endParaRPr>
          </a:p>
          <a:p>
            <a:pPr algn="l"/>
            <a:endParaRPr lang="en-US" altLang="zh-CN" sz="2000" dirty="0">
              <a:latin typeface="+mn-ea"/>
            </a:endParaRPr>
          </a:p>
          <a:p>
            <a:pPr algn="l"/>
            <a:endParaRPr lang="en-US" altLang="zh-CN" sz="2000" dirty="0">
              <a:latin typeface="+mn-ea"/>
            </a:endParaRPr>
          </a:p>
          <a:p>
            <a:pPr algn="l"/>
            <a:r>
              <a:rPr lang="zh-CN" altLang="en-US" sz="2000" b="1" dirty="0">
                <a:latin typeface="+mn-ea"/>
              </a:rPr>
              <a:t>人员介绍：本质上就是对团队中每个人的简单介绍。</a:t>
            </a:r>
            <a:endParaRPr lang="en-US" altLang="zh-CN" sz="2000" b="1" dirty="0">
              <a:latin typeface="+mn-ea"/>
            </a:endParaRPr>
          </a:p>
          <a:p>
            <a:pPr indent="266700">
              <a:lnSpc>
                <a:spcPct val="130000"/>
              </a:lnSpc>
              <a:spcBef>
                <a:spcPts val="300"/>
              </a:spcBef>
              <a:spcAft>
                <a:spcPts val="300"/>
              </a:spcAft>
            </a:pPr>
            <a:r>
              <a:rPr lang="zh-CN" altLang="en-US" b="1" dirty="0">
                <a:latin typeface="+mn-ea"/>
              </a:rPr>
              <a:t>例如：</a:t>
            </a:r>
            <a:endParaRPr lang="en-US" altLang="zh-CN" b="1" dirty="0">
              <a:latin typeface="+mn-ea"/>
            </a:endParaRPr>
          </a:p>
          <a:p>
            <a:pPr indent="266700">
              <a:lnSpc>
                <a:spcPct val="130000"/>
              </a:lnSpc>
              <a:spcBef>
                <a:spcPts val="300"/>
              </a:spcBef>
              <a:spcAft>
                <a:spcPts val="300"/>
              </a:spcAft>
            </a:pPr>
            <a:r>
              <a:rPr lang="en-US" altLang="zh-CN" dirty="0">
                <a:latin typeface="+mn-ea"/>
              </a:rPr>
              <a:t>XXX</a:t>
            </a:r>
            <a:endParaRPr lang="zh-CN" altLang="zh-CN" dirty="0">
              <a:latin typeface="+mn-ea"/>
            </a:endParaRPr>
          </a:p>
          <a:p>
            <a:r>
              <a:rPr lang="zh-CN" altLang="zh-CN" dirty="0">
                <a:latin typeface="+mn-ea"/>
              </a:rPr>
              <a:t>华中科技大学硕士，获得</a:t>
            </a:r>
            <a:r>
              <a:rPr lang="en-US" altLang="zh-CN" dirty="0">
                <a:latin typeface="+mn-ea"/>
              </a:rPr>
              <a:t>2021</a:t>
            </a:r>
            <a:r>
              <a:rPr lang="zh-CN" altLang="zh-CN" dirty="0">
                <a:latin typeface="+mn-ea"/>
              </a:rPr>
              <a:t>年</a:t>
            </a:r>
            <a:r>
              <a:rPr lang="en-US" altLang="zh-CN" dirty="0">
                <a:latin typeface="+mn-ea"/>
              </a:rPr>
              <a:t>ISPD</a:t>
            </a:r>
            <a:r>
              <a:rPr lang="zh-CN" altLang="zh-CN" dirty="0">
                <a:latin typeface="+mn-ea"/>
              </a:rPr>
              <a:t>竞赛全球总决赛第三名、</a:t>
            </a:r>
            <a:r>
              <a:rPr lang="en-US" altLang="zh-CN" dirty="0">
                <a:latin typeface="+mn-ea"/>
              </a:rPr>
              <a:t>2018</a:t>
            </a:r>
            <a:r>
              <a:rPr lang="zh-CN" altLang="zh-CN" dirty="0">
                <a:latin typeface="+mn-ea"/>
              </a:rPr>
              <a:t>年</a:t>
            </a:r>
            <a:r>
              <a:rPr lang="en-US" altLang="zh-CN" dirty="0">
                <a:latin typeface="+mn-ea"/>
              </a:rPr>
              <a:t>MCM/ICM</a:t>
            </a:r>
            <a:r>
              <a:rPr lang="zh-CN" altLang="zh-CN" dirty="0">
                <a:latin typeface="+mn-ea"/>
              </a:rPr>
              <a:t>竞赛一等奖、</a:t>
            </a:r>
            <a:r>
              <a:rPr lang="en-US" altLang="zh-CN" dirty="0">
                <a:latin typeface="+mn-ea"/>
              </a:rPr>
              <a:t>2018</a:t>
            </a:r>
            <a:r>
              <a:rPr lang="zh-CN" altLang="zh-CN" dirty="0">
                <a:latin typeface="+mn-ea"/>
              </a:rPr>
              <a:t>年中南大学创新创业优秀项目。具有多年学生干部经历，组织管理能力强、对创新创业较有心得，曾多次参加创新创业活动，并取得校级创新创业优秀项目的好成绩。曾任学生干部，具有很好的策划能力与组织能力，任</a:t>
            </a:r>
            <a:r>
              <a:rPr lang="en-US" altLang="zh-CN" dirty="0">
                <a:latin typeface="+mn-ea"/>
              </a:rPr>
              <a:t>CEO</a:t>
            </a:r>
            <a:r>
              <a:rPr lang="zh-CN" altLang="zh-CN" dirty="0">
                <a:latin typeface="+mn-ea"/>
              </a:rPr>
              <a:t>。</a:t>
            </a:r>
            <a:endParaRPr lang="zh-CN" altLang="en-US" dirty="0">
              <a:latin typeface="+mn-ea"/>
            </a:endParaRPr>
          </a:p>
        </p:txBody>
      </p:sp>
    </p:spTree>
    <p:extLst>
      <p:ext uri="{BB962C8B-B14F-4D97-AF65-F5344CB8AC3E}">
        <p14:creationId xmlns:p14="http://schemas.microsoft.com/office/powerpoint/2010/main" val="4274854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323439"/>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r>
              <a:rPr lang="zh-CN" altLang="en-US" sz="2000" spc="-10" dirty="0">
                <a:latin typeface="+mn-ea"/>
              </a:rPr>
              <a:t>对于</a:t>
            </a:r>
            <a:r>
              <a:rPr lang="en-US" altLang="zh-CN" sz="2000" spc="-10" dirty="0">
                <a:latin typeface="+mn-ea"/>
              </a:rPr>
              <a:t>PPT</a:t>
            </a:r>
            <a:r>
              <a:rPr lang="zh-CN" altLang="en-US" sz="2000" spc="-10" dirty="0">
                <a:latin typeface="+mn-ea"/>
              </a:rPr>
              <a:t>，在商业计划书的基础上进行选取与加工，力求直观彻底</a:t>
            </a:r>
            <a:r>
              <a:rPr lang="zh-CN" altLang="en-US" sz="2000" b="1" spc="-10" dirty="0">
                <a:solidFill>
                  <a:srgbClr val="FF0000"/>
                </a:solidFill>
                <a:latin typeface="+mn-ea"/>
              </a:rPr>
              <a:t>表现出项目的闪光点</a:t>
            </a:r>
            <a:r>
              <a:rPr lang="zh-CN" altLang="en-US" sz="2000" spc="-10" dirty="0">
                <a:latin typeface="+mn-ea"/>
              </a:rPr>
              <a:t>。</a:t>
            </a:r>
            <a:endParaRPr lang="en-US" altLang="zh-CN" sz="2000" spc="-10" dirty="0">
              <a:latin typeface="+mn-ea"/>
            </a:endParaRPr>
          </a:p>
          <a:p>
            <a:pPr algn="l"/>
            <a:r>
              <a:rPr lang="zh-CN" altLang="en-US" sz="2000" spc="-10" dirty="0">
                <a:latin typeface="+mn-ea"/>
              </a:rPr>
              <a:t>可能有人开玩笑说互联网</a:t>
            </a:r>
            <a:r>
              <a:rPr lang="en-US" altLang="zh-CN" sz="2000" spc="-10" dirty="0">
                <a:latin typeface="+mn-ea"/>
              </a:rPr>
              <a:t>+</a:t>
            </a:r>
            <a:r>
              <a:rPr lang="zh-CN" altLang="en-US" sz="2000" spc="-10" dirty="0">
                <a:latin typeface="+mn-ea"/>
              </a:rPr>
              <a:t>和挑战杯是</a:t>
            </a:r>
            <a:r>
              <a:rPr lang="en-US" altLang="zh-CN" sz="2000" spc="-10" dirty="0">
                <a:latin typeface="+mn-ea"/>
              </a:rPr>
              <a:t>PPT</a:t>
            </a:r>
            <a:r>
              <a:rPr lang="zh-CN" altLang="en-US" sz="2000" spc="-10" dirty="0">
                <a:latin typeface="+mn-ea"/>
              </a:rPr>
              <a:t>比赛，但是如果没有实际成果，连</a:t>
            </a:r>
            <a:r>
              <a:rPr lang="en-US" altLang="zh-CN" sz="2000" spc="-10" dirty="0">
                <a:latin typeface="+mn-ea"/>
              </a:rPr>
              <a:t>PPT</a:t>
            </a:r>
            <a:r>
              <a:rPr lang="zh-CN" altLang="en-US" sz="2000" spc="-10" dirty="0">
                <a:latin typeface="+mn-ea"/>
              </a:rPr>
              <a:t>水都水不出来！</a:t>
            </a:r>
            <a:endParaRPr lang="en-US" altLang="zh-CN" sz="2000" spc="-10" dirty="0">
              <a:latin typeface="+mn-ea"/>
            </a:endParaRPr>
          </a:p>
          <a:p>
            <a:pPr algn="l"/>
            <a:r>
              <a:rPr lang="zh-CN" altLang="en-US" sz="2000" spc="-10" dirty="0">
                <a:solidFill>
                  <a:srgbClr val="FF0000"/>
                </a:solidFill>
                <a:latin typeface="+mn-ea"/>
              </a:rPr>
              <a:t>严格注意</a:t>
            </a:r>
            <a:r>
              <a:rPr lang="zh-CN" altLang="en-US" sz="2000" b="1" spc="-10" dirty="0">
                <a:solidFill>
                  <a:srgbClr val="FF0000"/>
                </a:solidFill>
                <a:latin typeface="+mn-ea"/>
              </a:rPr>
              <a:t>美观</a:t>
            </a:r>
            <a:r>
              <a:rPr lang="zh-CN" altLang="en-US" sz="2000" spc="-10" dirty="0">
                <a:solidFill>
                  <a:srgbClr val="FF0000"/>
                </a:solidFill>
                <a:latin typeface="+mn-ea"/>
              </a:rPr>
              <a:t>！要有</a:t>
            </a:r>
            <a:r>
              <a:rPr lang="zh-CN" altLang="en-US" sz="2000" b="1" spc="-10" dirty="0">
                <a:solidFill>
                  <a:srgbClr val="FF0000"/>
                </a:solidFill>
                <a:latin typeface="+mn-ea"/>
              </a:rPr>
              <a:t>设计感</a:t>
            </a:r>
            <a:r>
              <a:rPr lang="zh-CN" altLang="en-US" sz="2000" spc="-10" dirty="0">
                <a:solidFill>
                  <a:srgbClr val="FF0000"/>
                </a:solidFill>
                <a:latin typeface="+mn-ea"/>
              </a:rPr>
              <a:t>，尽力打磨，多给几个人看看，多方面找问题</a:t>
            </a:r>
            <a:endParaRPr lang="en-US" altLang="zh-CN" sz="2000" spc="-10" dirty="0">
              <a:solidFill>
                <a:srgbClr val="FF0000"/>
              </a:solidFill>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40C993BF-0DB0-3A26-AD50-1CB01F6FEF63}"/>
              </a:ext>
            </a:extLst>
          </p:cNvPr>
          <p:cNvPicPr>
            <a:picLocks noChangeAspect="1"/>
          </p:cNvPicPr>
          <p:nvPr/>
        </p:nvPicPr>
        <p:blipFill>
          <a:blip r:embed="rId4"/>
          <a:stretch>
            <a:fillRect/>
          </a:stretch>
        </p:blipFill>
        <p:spPr>
          <a:xfrm>
            <a:off x="2902110" y="2520132"/>
            <a:ext cx="6387779" cy="3568265"/>
          </a:xfrm>
          <a:prstGeom prst="rect">
            <a:avLst/>
          </a:prstGeom>
        </p:spPr>
      </p:pic>
    </p:spTree>
    <p:extLst>
      <p:ext uri="{BB962C8B-B14F-4D97-AF65-F5344CB8AC3E}">
        <p14:creationId xmlns:p14="http://schemas.microsoft.com/office/powerpoint/2010/main" val="3689360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00110"/>
          </a:xfrm>
          <a:prstGeom prst="rect">
            <a:avLst/>
          </a:prstGeom>
          <a:noFill/>
        </p:spPr>
        <p:txBody>
          <a:bodyPr wrap="square">
            <a:spAutoFit/>
          </a:bodyPr>
          <a:lstStyle/>
          <a:p>
            <a:pPr algn="l"/>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5" name="图片 4">
            <a:extLst>
              <a:ext uri="{FF2B5EF4-FFF2-40B4-BE49-F238E27FC236}">
                <a16:creationId xmlns:a16="http://schemas.microsoft.com/office/drawing/2014/main" id="{9CBD96C0-9CD2-2E97-DEBF-DC8C93754599}"/>
              </a:ext>
            </a:extLst>
          </p:cNvPr>
          <p:cNvPicPr>
            <a:picLocks noChangeAspect="1"/>
          </p:cNvPicPr>
          <p:nvPr/>
        </p:nvPicPr>
        <p:blipFill>
          <a:blip r:embed="rId4"/>
          <a:stretch>
            <a:fillRect/>
          </a:stretch>
        </p:blipFill>
        <p:spPr>
          <a:xfrm>
            <a:off x="1608000" y="1458980"/>
            <a:ext cx="4219681" cy="2368740"/>
          </a:xfrm>
          <a:prstGeom prst="rect">
            <a:avLst/>
          </a:prstGeom>
        </p:spPr>
      </p:pic>
      <p:pic>
        <p:nvPicPr>
          <p:cNvPr id="7" name="图片 6">
            <a:extLst>
              <a:ext uri="{FF2B5EF4-FFF2-40B4-BE49-F238E27FC236}">
                <a16:creationId xmlns:a16="http://schemas.microsoft.com/office/drawing/2014/main" id="{5CBA4F11-9E65-C40A-BEDE-8F6572887401}"/>
              </a:ext>
            </a:extLst>
          </p:cNvPr>
          <p:cNvPicPr>
            <a:picLocks noChangeAspect="1"/>
          </p:cNvPicPr>
          <p:nvPr/>
        </p:nvPicPr>
        <p:blipFill>
          <a:blip r:embed="rId5"/>
          <a:stretch>
            <a:fillRect/>
          </a:stretch>
        </p:blipFill>
        <p:spPr>
          <a:xfrm>
            <a:off x="6669089" y="1458980"/>
            <a:ext cx="4233493" cy="2368740"/>
          </a:xfrm>
          <a:prstGeom prst="rect">
            <a:avLst/>
          </a:prstGeom>
        </p:spPr>
      </p:pic>
      <p:pic>
        <p:nvPicPr>
          <p:cNvPr id="8" name="图片 7">
            <a:extLst>
              <a:ext uri="{FF2B5EF4-FFF2-40B4-BE49-F238E27FC236}">
                <a16:creationId xmlns:a16="http://schemas.microsoft.com/office/drawing/2014/main" id="{7E0761A3-9FE9-681B-75C3-511C343ED2A0}"/>
              </a:ext>
            </a:extLst>
          </p:cNvPr>
          <p:cNvPicPr>
            <a:picLocks noChangeAspect="1"/>
          </p:cNvPicPr>
          <p:nvPr/>
        </p:nvPicPr>
        <p:blipFill>
          <a:blip r:embed="rId6"/>
          <a:stretch>
            <a:fillRect/>
          </a:stretch>
        </p:blipFill>
        <p:spPr>
          <a:xfrm>
            <a:off x="1607999" y="3894481"/>
            <a:ext cx="4219681" cy="2384530"/>
          </a:xfrm>
          <a:prstGeom prst="rect">
            <a:avLst/>
          </a:prstGeom>
        </p:spPr>
      </p:pic>
      <p:pic>
        <p:nvPicPr>
          <p:cNvPr id="9" name="图片 8">
            <a:extLst>
              <a:ext uri="{FF2B5EF4-FFF2-40B4-BE49-F238E27FC236}">
                <a16:creationId xmlns:a16="http://schemas.microsoft.com/office/drawing/2014/main" id="{50BFDD11-FB73-CA6A-AF58-A9376EE648F1}"/>
              </a:ext>
            </a:extLst>
          </p:cNvPr>
          <p:cNvPicPr>
            <a:picLocks noChangeAspect="1"/>
          </p:cNvPicPr>
          <p:nvPr/>
        </p:nvPicPr>
        <p:blipFill>
          <a:blip r:embed="rId7"/>
          <a:stretch>
            <a:fillRect/>
          </a:stretch>
        </p:blipFill>
        <p:spPr>
          <a:xfrm>
            <a:off x="6669089" y="3889006"/>
            <a:ext cx="4241879" cy="2368740"/>
          </a:xfrm>
          <a:prstGeom prst="rect">
            <a:avLst/>
          </a:prstGeom>
        </p:spPr>
      </p:pic>
    </p:spTree>
    <p:extLst>
      <p:ext uri="{BB962C8B-B14F-4D97-AF65-F5344CB8AC3E}">
        <p14:creationId xmlns:p14="http://schemas.microsoft.com/office/powerpoint/2010/main" val="2666024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254772"/>
          </a:xfrm>
          <a:prstGeom prst="rect">
            <a:avLst/>
          </a:prstGeom>
          <a:noFill/>
        </p:spPr>
        <p:txBody>
          <a:bodyPr wrap="square">
            <a:spAutoFit/>
          </a:bodyPr>
          <a:lstStyle/>
          <a:p>
            <a:pPr algn="l">
              <a:lnSpc>
                <a:spcPct val="130000"/>
              </a:lnSpc>
            </a:pPr>
            <a:r>
              <a:rPr lang="zh-CN" altLang="en-US" sz="2000" b="1" spc="-10" dirty="0">
                <a:latin typeface="+mn-ea"/>
              </a:rPr>
              <a:t>（三）商业计划书和</a:t>
            </a:r>
            <a:r>
              <a:rPr lang="en-US" altLang="zh-CN" sz="2000" b="1" spc="-10" dirty="0">
                <a:latin typeface="+mn-ea"/>
              </a:rPr>
              <a:t>PPT</a:t>
            </a:r>
            <a:r>
              <a:rPr lang="zh-CN" altLang="en-US" sz="2000" b="1" spc="-10" dirty="0">
                <a:latin typeface="+mn-ea"/>
              </a:rPr>
              <a:t>制作基础</a:t>
            </a:r>
            <a:endParaRPr lang="en-US" altLang="zh-CN" sz="2000" b="1" spc="-10" dirty="0">
              <a:latin typeface="+mn-ea"/>
            </a:endParaRPr>
          </a:p>
          <a:p>
            <a:pPr algn="l">
              <a:lnSpc>
                <a:spcPct val="130000"/>
              </a:lnSpc>
            </a:pPr>
            <a:r>
              <a:rPr lang="zh-CN" altLang="en-US" sz="2000" spc="-10" dirty="0">
                <a:latin typeface="+mn-ea"/>
              </a:rPr>
              <a:t>总结：一个优秀的团队必须有</a:t>
            </a:r>
            <a:r>
              <a:rPr lang="zh-CN" altLang="en-US" sz="2000" b="1" spc="-10" dirty="0">
                <a:solidFill>
                  <a:srgbClr val="FF0000"/>
                </a:solidFill>
                <a:latin typeface="+mn-ea"/>
              </a:rPr>
              <a:t>擅长各个领域</a:t>
            </a:r>
            <a:r>
              <a:rPr lang="zh-CN" altLang="en-US" sz="2000" spc="-10" dirty="0">
                <a:latin typeface="+mn-ea"/>
              </a:rPr>
              <a:t>的人员存在，否则一定会存在某种短板。这包括：</a:t>
            </a:r>
            <a:endParaRPr lang="en-US" altLang="zh-CN" sz="2000" spc="-10" dirty="0">
              <a:latin typeface="+mn-ea"/>
            </a:endParaRPr>
          </a:p>
          <a:p>
            <a:pPr algn="l">
              <a:lnSpc>
                <a:spcPct val="130000"/>
              </a:lnSpc>
            </a:pPr>
            <a:r>
              <a:rPr lang="zh-CN" altLang="en-US" sz="2000" spc="-10" dirty="0">
                <a:latin typeface="+mn-ea"/>
              </a:rPr>
              <a:t>①</a:t>
            </a:r>
            <a:r>
              <a:rPr lang="zh-CN" altLang="en-US" sz="2000" b="1" spc="-10" dirty="0">
                <a:solidFill>
                  <a:srgbClr val="FF0000"/>
                </a:solidFill>
                <a:latin typeface="+mn-ea"/>
              </a:rPr>
              <a:t>项目本身</a:t>
            </a:r>
            <a:r>
              <a:rPr lang="zh-CN" altLang="en-US" sz="2000" spc="-10" dirty="0">
                <a:latin typeface="+mn-ea"/>
              </a:rPr>
              <a:t>的完善（例如实验室或大创项目中的大佬，负责前</a:t>
            </a:r>
            <a:r>
              <a:rPr lang="en-US" altLang="zh-CN" sz="2000" spc="-10" dirty="0">
                <a:latin typeface="+mn-ea"/>
              </a:rPr>
              <a:t>/</a:t>
            </a:r>
            <a:r>
              <a:rPr lang="zh-CN" altLang="en-US" sz="2000" spc="-10" dirty="0">
                <a:latin typeface="+mn-ea"/>
              </a:rPr>
              <a:t>后端</a:t>
            </a:r>
            <a:r>
              <a:rPr lang="zh-CN" altLang="en-US" sz="2000" b="1" spc="-10" dirty="0">
                <a:solidFill>
                  <a:srgbClr val="FF0000"/>
                </a:solidFill>
                <a:latin typeface="+mn-ea"/>
              </a:rPr>
              <a:t>代码</a:t>
            </a:r>
            <a:r>
              <a:rPr lang="zh-CN" altLang="en-US" sz="2000" spc="-10" dirty="0">
                <a:latin typeface="+mn-ea"/>
              </a:rPr>
              <a:t>工作并确保项目按时上线）；</a:t>
            </a:r>
            <a:endParaRPr lang="en-US" altLang="zh-CN" sz="2000" spc="-10" dirty="0">
              <a:latin typeface="+mn-ea"/>
            </a:endParaRPr>
          </a:p>
          <a:p>
            <a:pPr algn="l">
              <a:lnSpc>
                <a:spcPct val="130000"/>
              </a:lnSpc>
            </a:pPr>
            <a:r>
              <a:rPr lang="zh-CN" altLang="en-US" sz="2000" spc="-10" dirty="0">
                <a:latin typeface="+mn-ea"/>
              </a:rPr>
              <a:t>②</a:t>
            </a:r>
            <a:r>
              <a:rPr lang="zh-CN" altLang="en-US" sz="2000" b="1" spc="-10" dirty="0">
                <a:solidFill>
                  <a:srgbClr val="FF0000"/>
                </a:solidFill>
                <a:latin typeface="+mn-ea"/>
              </a:rPr>
              <a:t>商业计划书</a:t>
            </a:r>
            <a:r>
              <a:rPr lang="zh-CN" altLang="en-US" sz="2000" spc="-10" dirty="0">
                <a:latin typeface="+mn-ea"/>
              </a:rPr>
              <a:t>的撰写（可以考虑</a:t>
            </a:r>
            <a:r>
              <a:rPr lang="zh-CN" altLang="en-US" sz="2000" b="1" spc="-10" dirty="0">
                <a:solidFill>
                  <a:srgbClr val="FF0000"/>
                </a:solidFill>
                <a:latin typeface="+mn-ea"/>
              </a:rPr>
              <a:t>文科院系</a:t>
            </a:r>
            <a:r>
              <a:rPr lang="zh-CN" altLang="en-US" sz="2000" spc="-10" dirty="0">
                <a:latin typeface="+mn-ea"/>
              </a:rPr>
              <a:t>，在遣词造句上一般来说水平比较高，当然计院也不乏会写此类材料的同学）；</a:t>
            </a:r>
            <a:endParaRPr lang="en-US" altLang="zh-CN" sz="2000" spc="-10" dirty="0">
              <a:latin typeface="+mn-ea"/>
            </a:endParaRPr>
          </a:p>
          <a:p>
            <a:pPr algn="l">
              <a:lnSpc>
                <a:spcPct val="130000"/>
              </a:lnSpc>
            </a:pPr>
            <a:r>
              <a:rPr lang="zh-CN" altLang="en-US" sz="2000" spc="-10" dirty="0">
                <a:latin typeface="+mn-ea"/>
              </a:rPr>
              <a:t>③</a:t>
            </a:r>
            <a:r>
              <a:rPr lang="zh-CN" altLang="en-US" sz="2000" b="1" spc="-10" dirty="0">
                <a:solidFill>
                  <a:srgbClr val="FF0000"/>
                </a:solidFill>
                <a:latin typeface="+mn-ea"/>
              </a:rPr>
              <a:t>财务相关信息</a:t>
            </a:r>
            <a:r>
              <a:rPr lang="zh-CN" altLang="en-US" sz="2000" spc="-10" dirty="0">
                <a:latin typeface="+mn-ea"/>
              </a:rPr>
              <a:t>的分析（</a:t>
            </a:r>
            <a:r>
              <a:rPr lang="zh-CN" altLang="en-US" sz="2000" b="1" spc="-10" dirty="0">
                <a:solidFill>
                  <a:srgbClr val="FF0000"/>
                </a:solidFill>
                <a:latin typeface="+mn-ea"/>
              </a:rPr>
              <a:t>管理学院和经济学院</a:t>
            </a:r>
            <a:r>
              <a:rPr lang="zh-CN" altLang="en-US" sz="2000" spc="-10" dirty="0">
                <a:latin typeface="+mn-ea"/>
              </a:rPr>
              <a:t>的专长，绝对不建议小白自己瞎编或者无依据的乱写，一旦被评委抓到漏洞就很危险）；</a:t>
            </a:r>
            <a:endParaRPr lang="en-US" altLang="zh-CN" sz="2000" spc="-10" dirty="0">
              <a:latin typeface="+mn-ea"/>
            </a:endParaRPr>
          </a:p>
          <a:p>
            <a:pPr algn="l">
              <a:lnSpc>
                <a:spcPct val="130000"/>
              </a:lnSpc>
            </a:pPr>
            <a:r>
              <a:rPr lang="zh-CN" altLang="en-US" sz="2000" spc="-10" dirty="0">
                <a:latin typeface="+mn-ea"/>
              </a:rPr>
              <a:t>④</a:t>
            </a:r>
            <a:r>
              <a:rPr lang="en-US" altLang="zh-CN" sz="2000" b="1" spc="-10" dirty="0">
                <a:solidFill>
                  <a:srgbClr val="FF0000"/>
                </a:solidFill>
                <a:latin typeface="+mn-ea"/>
              </a:rPr>
              <a:t>PPT</a:t>
            </a:r>
            <a:r>
              <a:rPr lang="zh-CN" altLang="en-US" sz="2000" spc="-10" dirty="0">
                <a:latin typeface="+mn-ea"/>
              </a:rPr>
              <a:t>的制作（同理，尤其值得考虑建规学院这种设计类学院，</a:t>
            </a:r>
            <a:r>
              <a:rPr lang="en-US" altLang="zh-CN" sz="2000" spc="-10" dirty="0">
                <a:latin typeface="+mn-ea"/>
              </a:rPr>
              <a:t>PPT</a:t>
            </a:r>
            <a:r>
              <a:rPr lang="zh-CN" altLang="en-US" sz="2000" spc="-10" dirty="0">
                <a:latin typeface="+mn-ea"/>
              </a:rPr>
              <a:t>成品质量极高，审美在线）；</a:t>
            </a:r>
            <a:endParaRPr lang="en-US" altLang="zh-CN" sz="2000" spc="-10" dirty="0">
              <a:latin typeface="+mn-ea"/>
            </a:endParaRPr>
          </a:p>
          <a:p>
            <a:pPr algn="l">
              <a:lnSpc>
                <a:spcPct val="130000"/>
              </a:lnSpc>
            </a:pPr>
            <a:r>
              <a:rPr lang="zh-CN" altLang="en-US" sz="2000" spc="-10" dirty="0">
                <a:latin typeface="+mn-ea"/>
              </a:rPr>
              <a:t>⑤</a:t>
            </a:r>
            <a:r>
              <a:rPr lang="zh-CN" altLang="en-US" sz="2000" b="1" spc="-10" dirty="0">
                <a:solidFill>
                  <a:srgbClr val="FF0000"/>
                </a:solidFill>
                <a:latin typeface="+mn-ea"/>
              </a:rPr>
              <a:t>视频宣传片</a:t>
            </a:r>
            <a:r>
              <a:rPr lang="zh-CN" altLang="en-US" sz="2000" spc="-10" dirty="0">
                <a:latin typeface="+mn-ea"/>
              </a:rPr>
              <a:t>的制作（可选，不过我知道的项目中一般都是淘宝外包的）；</a:t>
            </a:r>
            <a:endParaRPr lang="en-US" altLang="zh-CN" sz="2000" spc="-10" dirty="0">
              <a:latin typeface="+mn-ea"/>
            </a:endParaRPr>
          </a:p>
          <a:p>
            <a:pPr algn="l">
              <a:lnSpc>
                <a:spcPct val="130000"/>
              </a:lnSpc>
            </a:pPr>
            <a:r>
              <a:rPr lang="zh-CN" altLang="en-US" sz="2000" spc="-10" dirty="0">
                <a:latin typeface="+mn-ea"/>
              </a:rPr>
              <a:t>⑥负责的指导老师。到比赛后期一般每周都要开会试讲，还要邀请学院领导和老师来给出修改意见，这不仅是学生的比赛！</a:t>
            </a:r>
            <a:endParaRPr lang="en-US" altLang="zh-CN" sz="2000" spc="-10" dirty="0">
              <a:latin typeface="+mn-ea"/>
            </a:endParaRPr>
          </a:p>
          <a:p>
            <a:pPr algn="l">
              <a:lnSpc>
                <a:spcPct val="130000"/>
              </a:lnSpc>
            </a:pPr>
            <a:r>
              <a:rPr lang="zh-CN" altLang="en-US" sz="2000" spc="-10" dirty="0">
                <a:latin typeface="+mn-ea"/>
              </a:rPr>
              <a:t>⑦</a:t>
            </a:r>
            <a:r>
              <a:rPr lang="zh-CN" altLang="en-US" sz="2000" b="1" spc="-10" dirty="0">
                <a:solidFill>
                  <a:srgbClr val="FF0000"/>
                </a:solidFill>
                <a:latin typeface="+mn-ea"/>
              </a:rPr>
              <a:t>演讲</a:t>
            </a:r>
            <a:r>
              <a:rPr lang="zh-CN" altLang="en-US" sz="2000" spc="-10" dirty="0">
                <a:latin typeface="+mn-ea"/>
              </a:rPr>
              <a:t>功底好的同学。不管是校赛省赛还是国赛，都要求脱稿演讲，需要不怯场且感染力强。</a:t>
            </a:r>
            <a:endParaRPr lang="en-US" altLang="zh-CN" sz="2000"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4213897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4168891" cy="5016758"/>
          </a:xfrm>
          <a:prstGeom prst="rect">
            <a:avLst/>
          </a:prstGeom>
          <a:noFill/>
        </p:spPr>
        <p:txBody>
          <a:bodyPr wrap="square">
            <a:spAutoFit/>
          </a:bodyPr>
          <a:lstStyle/>
          <a:p>
            <a:pPr algn="l"/>
            <a:r>
              <a:rPr lang="zh-CN" altLang="en-US" sz="2000" b="1" i="0" dirty="0">
                <a:effectLst/>
                <a:latin typeface="microsoft yahei" panose="020B0503020204020204" pitchFamily="34" charset="-122"/>
                <a:ea typeface="microsoft yahei" panose="020B0503020204020204" pitchFamily="34" charset="-122"/>
              </a:rPr>
              <a:t>（四）信息群</a:t>
            </a:r>
            <a:endParaRPr lang="en-US" altLang="zh-CN" sz="2000" b="1" i="0" dirty="0">
              <a:effectLst/>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endParaRPr lang="en-US" altLang="zh-CN" sz="2000" b="1" spc="-10" dirty="0">
              <a:solidFill>
                <a:srgbClr val="FF0000"/>
              </a:solidFill>
              <a:latin typeface="microsoft yahei" panose="020B0503020204020204" pitchFamily="34" charset="-122"/>
              <a:ea typeface="microsoft yahei" panose="020B0503020204020204" pitchFamily="34" charset="-122"/>
            </a:endParaRPr>
          </a:p>
          <a:p>
            <a:pPr algn="l"/>
            <a:r>
              <a:rPr lang="en-US" altLang="zh-CN" sz="2000" spc="-10" dirty="0">
                <a:latin typeface="microsoft yahei" panose="020B0503020204020204" pitchFamily="34" charset="-122"/>
                <a:ea typeface="microsoft yahei" panose="020B0503020204020204" pitchFamily="34" charset="-122"/>
              </a:rPr>
              <a:t>Tip</a:t>
            </a:r>
            <a:r>
              <a:rPr lang="zh-CN" altLang="en-US" sz="2000" spc="-10" dirty="0">
                <a:latin typeface="microsoft yahei" panose="020B0503020204020204" pitchFamily="34" charset="-122"/>
                <a:ea typeface="microsoft yahei" panose="020B0503020204020204" pitchFamily="34" charset="-122"/>
              </a:rPr>
              <a:t>：一般这类群里有很多找队友的项目，如果有意愿的话，建议</a:t>
            </a:r>
            <a:r>
              <a:rPr lang="zh-CN" altLang="en-US" sz="2000" spc="-10" dirty="0">
                <a:solidFill>
                  <a:srgbClr val="E60012"/>
                </a:solidFill>
                <a:latin typeface="microsoft yahei" panose="020B0503020204020204" pitchFamily="34" charset="-122"/>
                <a:ea typeface="microsoft yahei" panose="020B0503020204020204" pitchFamily="34" charset="-122"/>
              </a:rPr>
              <a:t>明确指出自己擅长什么东西（写代码做项目？后端</a:t>
            </a:r>
            <a:r>
              <a:rPr lang="en-US" altLang="zh-CN" sz="2000" spc="-10" dirty="0">
                <a:solidFill>
                  <a:srgbClr val="E60012"/>
                </a:solidFill>
                <a:latin typeface="microsoft yahei" panose="020B0503020204020204" pitchFamily="34" charset="-122"/>
                <a:ea typeface="microsoft yahei" panose="020B0503020204020204" pitchFamily="34" charset="-122"/>
              </a:rPr>
              <a:t>or</a:t>
            </a:r>
            <a:r>
              <a:rPr lang="zh-CN" altLang="en-US" sz="2000" spc="-10" dirty="0">
                <a:solidFill>
                  <a:srgbClr val="E60012"/>
                </a:solidFill>
                <a:latin typeface="microsoft yahei" panose="020B0503020204020204" pitchFamily="34" charset="-122"/>
                <a:ea typeface="microsoft yahei" panose="020B0503020204020204" pitchFamily="34" charset="-122"/>
              </a:rPr>
              <a:t>前端？负责经济分析？做</a:t>
            </a:r>
            <a:r>
              <a:rPr lang="en-US" altLang="zh-CN" sz="2000" spc="-10" dirty="0">
                <a:solidFill>
                  <a:srgbClr val="E60012"/>
                </a:solidFill>
                <a:latin typeface="microsoft yahei" panose="020B0503020204020204" pitchFamily="34" charset="-122"/>
                <a:ea typeface="microsoft yahei" panose="020B0503020204020204" pitchFamily="34" charset="-122"/>
              </a:rPr>
              <a:t>PPT</a:t>
            </a:r>
            <a:r>
              <a:rPr lang="zh-CN" altLang="en-US" sz="2000" spc="-10" dirty="0">
                <a:solidFill>
                  <a:srgbClr val="E60012"/>
                </a:solidFill>
                <a:latin typeface="microsoft yahei" panose="020B0503020204020204" pitchFamily="34" charset="-122"/>
                <a:ea typeface="microsoft yahei" panose="020B0503020204020204" pitchFamily="34" charset="-122"/>
              </a:rPr>
              <a:t>或者视频？写商业计划书？）以及自己的预期</a:t>
            </a:r>
            <a:r>
              <a:rPr lang="zh-CN" altLang="en-US" sz="2000" spc="-10" dirty="0">
                <a:latin typeface="microsoft yahei" panose="020B0503020204020204" pitchFamily="34" charset="-122"/>
                <a:ea typeface="microsoft yahei" panose="020B0503020204020204" pitchFamily="34" charset="-122"/>
              </a:rPr>
              <a:t>，这样更有针对性避免团队关系出现问题</a:t>
            </a:r>
            <a:endParaRPr lang="en-US" altLang="zh-CN" sz="2000" spc="-1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7" name="图片 6">
            <a:extLst>
              <a:ext uri="{FF2B5EF4-FFF2-40B4-BE49-F238E27FC236}">
                <a16:creationId xmlns:a16="http://schemas.microsoft.com/office/drawing/2014/main" id="{46DE82A0-6A0E-CCAD-081D-3F324C633AA8}"/>
              </a:ext>
            </a:extLst>
          </p:cNvPr>
          <p:cNvPicPr>
            <a:picLocks noChangeAspect="1"/>
          </p:cNvPicPr>
          <p:nvPr/>
        </p:nvPicPr>
        <p:blipFill rotWithShape="1">
          <a:blip r:embed="rId4">
            <a:extLst>
              <a:ext uri="{28A0092B-C50C-407E-A947-70E740481C1C}">
                <a14:useLocalDpi xmlns:a14="http://schemas.microsoft.com/office/drawing/2010/main" val="0"/>
              </a:ext>
            </a:extLst>
          </a:blip>
          <a:srcRect t="16000" b="57333"/>
          <a:stretch/>
        </p:blipFill>
        <p:spPr>
          <a:xfrm>
            <a:off x="988475" y="1600200"/>
            <a:ext cx="3325416" cy="1828800"/>
          </a:xfrm>
          <a:prstGeom prst="rect">
            <a:avLst/>
          </a:prstGeom>
        </p:spPr>
      </p:pic>
      <p:pic>
        <p:nvPicPr>
          <p:cNvPr id="9" name="图片 8">
            <a:extLst>
              <a:ext uri="{FF2B5EF4-FFF2-40B4-BE49-F238E27FC236}">
                <a16:creationId xmlns:a16="http://schemas.microsoft.com/office/drawing/2014/main" id="{76086FEA-A18C-B7EC-47BF-310F9029F14F}"/>
              </a:ext>
            </a:extLst>
          </p:cNvPr>
          <p:cNvPicPr>
            <a:picLocks noChangeAspect="1"/>
          </p:cNvPicPr>
          <p:nvPr/>
        </p:nvPicPr>
        <p:blipFill rotWithShape="1">
          <a:blip r:embed="rId5">
            <a:extLst>
              <a:ext uri="{28A0092B-C50C-407E-A947-70E740481C1C}">
                <a14:useLocalDpi xmlns:a14="http://schemas.microsoft.com/office/drawing/2010/main" val="0"/>
              </a:ext>
            </a:extLst>
          </a:blip>
          <a:srcRect l="13525" t="26655" r="14933" b="25580"/>
          <a:stretch/>
        </p:blipFill>
        <p:spPr>
          <a:xfrm>
            <a:off x="5316279" y="1110652"/>
            <a:ext cx="2020186" cy="2417030"/>
          </a:xfrm>
          <a:prstGeom prst="rect">
            <a:avLst/>
          </a:prstGeom>
        </p:spPr>
      </p:pic>
      <p:pic>
        <p:nvPicPr>
          <p:cNvPr id="11" name="图片 10">
            <a:extLst>
              <a:ext uri="{FF2B5EF4-FFF2-40B4-BE49-F238E27FC236}">
                <a16:creationId xmlns:a16="http://schemas.microsoft.com/office/drawing/2014/main" id="{ECF8F58E-AFF5-0CEA-2D78-071BC2B38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9870" y="997584"/>
            <a:ext cx="2823770" cy="5060196"/>
          </a:xfrm>
          <a:prstGeom prst="rect">
            <a:avLst/>
          </a:prstGeom>
        </p:spPr>
      </p:pic>
      <p:pic>
        <p:nvPicPr>
          <p:cNvPr id="13" name="图片 12">
            <a:extLst>
              <a:ext uri="{FF2B5EF4-FFF2-40B4-BE49-F238E27FC236}">
                <a16:creationId xmlns:a16="http://schemas.microsoft.com/office/drawing/2014/main" id="{D6441825-3BC1-7F7E-D573-CD22FBECD06A}"/>
              </a:ext>
            </a:extLst>
          </p:cNvPr>
          <p:cNvPicPr>
            <a:picLocks noChangeAspect="1"/>
          </p:cNvPicPr>
          <p:nvPr/>
        </p:nvPicPr>
        <p:blipFill rotWithShape="1">
          <a:blip r:embed="rId7">
            <a:extLst>
              <a:ext uri="{28A0092B-C50C-407E-A947-70E740481C1C}">
                <a14:useLocalDpi xmlns:a14="http://schemas.microsoft.com/office/drawing/2010/main" val="0"/>
              </a:ext>
            </a:extLst>
          </a:blip>
          <a:srcRect l="14454" t="26214" r="14454" b="26822"/>
          <a:stretch/>
        </p:blipFill>
        <p:spPr>
          <a:xfrm>
            <a:off x="5316279" y="3723115"/>
            <a:ext cx="2093902" cy="2478719"/>
          </a:xfrm>
          <a:prstGeom prst="rect">
            <a:avLst/>
          </a:prstGeom>
        </p:spPr>
      </p:pic>
    </p:spTree>
    <p:extLst>
      <p:ext uri="{BB962C8B-B14F-4D97-AF65-F5344CB8AC3E}">
        <p14:creationId xmlns:p14="http://schemas.microsoft.com/office/powerpoint/2010/main" val="3543492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123658"/>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（一）概述</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主要特点：准备周期长、门槛高、需要团队合作、吃资源、跟本专业所学关系没有“那么大”、重视</a:t>
            </a:r>
            <a:r>
              <a:rPr lang="en-US" altLang="zh-CN" sz="2000" spc="-10" dirty="0">
                <a:solidFill>
                  <a:schemeClr val="tx1">
                    <a:lumMod val="85000"/>
                    <a:lumOff val="15000"/>
                  </a:schemeClr>
                </a:solidFill>
                <a:latin typeface="+mn-ea"/>
              </a:rPr>
              <a:t>PPT</a:t>
            </a:r>
            <a:r>
              <a:rPr lang="zh-CN" altLang="en-US" sz="2000" spc="-10" dirty="0">
                <a:solidFill>
                  <a:schemeClr val="tx1">
                    <a:lumMod val="85000"/>
                    <a:lumOff val="15000"/>
                  </a:schemeClr>
                </a:solidFill>
                <a:latin typeface="+mn-ea"/>
              </a:rPr>
              <a:t>和路演演讲效果</a:t>
            </a:r>
            <a:endParaRPr lang="en-US" altLang="zh-CN" sz="2000" spc="-10" dirty="0">
              <a:solidFill>
                <a:schemeClr val="tx1">
                  <a:lumMod val="85000"/>
                  <a:lumOff val="15000"/>
                </a:schemeClr>
              </a:solidFill>
              <a:latin typeface="+mn-ea"/>
            </a:endParaRPr>
          </a:p>
          <a:p>
            <a:pPr algn="l"/>
            <a:r>
              <a:rPr lang="zh-CN" altLang="en-US" sz="2000" spc="-10" dirty="0">
                <a:solidFill>
                  <a:schemeClr val="tx1">
                    <a:lumMod val="85000"/>
                    <a:lumOff val="15000"/>
                  </a:schemeClr>
                </a:solidFill>
                <a:latin typeface="+mn-ea"/>
              </a:rPr>
              <a:t>代表性竞赛：</a:t>
            </a:r>
            <a:r>
              <a:rPr lang="zh-CN" altLang="en-US" sz="2000" b="1" spc="-10" dirty="0">
                <a:solidFill>
                  <a:schemeClr val="tx1">
                    <a:lumMod val="85000"/>
                    <a:lumOff val="15000"/>
                  </a:schemeClr>
                </a:solidFill>
                <a:latin typeface="+mn-ea"/>
              </a:rPr>
              <a:t>中国国际“互联网</a:t>
            </a:r>
            <a:r>
              <a:rPr lang="en-US" altLang="zh-CN" sz="2000" b="1" spc="-10" dirty="0">
                <a:solidFill>
                  <a:schemeClr val="tx1">
                    <a:lumMod val="85000"/>
                    <a:lumOff val="15000"/>
                  </a:schemeClr>
                </a:solidFill>
                <a:latin typeface="+mn-ea"/>
              </a:rPr>
              <a:t>+</a:t>
            </a:r>
            <a:r>
              <a:rPr lang="zh-CN" altLang="en-US" sz="2000" b="1" spc="-10" dirty="0">
                <a:solidFill>
                  <a:schemeClr val="tx1">
                    <a:lumMod val="85000"/>
                    <a:lumOff val="15000"/>
                  </a:schemeClr>
                </a:solidFill>
                <a:latin typeface="+mn-ea"/>
              </a:rPr>
              <a:t>”大学生创新创业大赛、“挑战杯”全国大学生课外学术科技作品竞赛、“挑战杯”中国大学生创业计划大赛（三大</a:t>
            </a:r>
            <a:r>
              <a:rPr lang="en-US" altLang="zh-CN" sz="2000" b="1" spc="-10" dirty="0">
                <a:solidFill>
                  <a:schemeClr val="tx1">
                    <a:lumMod val="85000"/>
                    <a:lumOff val="15000"/>
                  </a:schemeClr>
                </a:solidFill>
                <a:latin typeface="+mn-ea"/>
              </a:rPr>
              <a:t>A</a:t>
            </a:r>
            <a:r>
              <a:rPr lang="zh-CN" altLang="en-US" sz="2000" b="1" spc="-10" dirty="0">
                <a:solidFill>
                  <a:schemeClr val="tx1">
                    <a:lumMod val="85000"/>
                    <a:lumOff val="15000"/>
                  </a:schemeClr>
                </a:solidFill>
                <a:latin typeface="+mn-ea"/>
              </a:rPr>
              <a:t>类比赛，全国一等奖前四位保研</a:t>
            </a:r>
            <a:r>
              <a:rPr lang="en-US" altLang="zh-CN" sz="2000" b="1" spc="-10" dirty="0">
                <a:solidFill>
                  <a:schemeClr val="tx1">
                    <a:lumMod val="85000"/>
                    <a:lumOff val="15000"/>
                  </a:schemeClr>
                </a:solidFill>
                <a:latin typeface="+mn-ea"/>
              </a:rPr>
              <a:t>+10</a:t>
            </a:r>
            <a:r>
              <a:rPr lang="zh-CN" altLang="en-US" sz="2000" b="1" spc="-10" dirty="0">
                <a:solidFill>
                  <a:schemeClr val="tx1">
                    <a:lumMod val="85000"/>
                    <a:lumOff val="15000"/>
                  </a:schemeClr>
                </a:solidFill>
                <a:latin typeface="+mn-ea"/>
              </a:rPr>
              <a:t>分，省一二三</a:t>
            </a:r>
            <a:r>
              <a:rPr lang="en-US" altLang="zh-CN" sz="2000" b="1" spc="-10" dirty="0">
                <a:solidFill>
                  <a:schemeClr val="tx1">
                    <a:lumMod val="85000"/>
                    <a:lumOff val="15000"/>
                  </a:schemeClr>
                </a:solidFill>
                <a:latin typeface="+mn-ea"/>
              </a:rPr>
              <a:t>+0.8/0.5/0.3</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p:txBody>
      </p:sp>
      <p:grpSp>
        <p:nvGrpSpPr>
          <p:cNvPr id="3" name="组合 2">
            <a:extLst>
              <a:ext uri="{FF2B5EF4-FFF2-40B4-BE49-F238E27FC236}">
                <a16:creationId xmlns:a16="http://schemas.microsoft.com/office/drawing/2014/main" id="{F40C779F-3646-FE7A-3ABB-CEC9E35DFAC2}"/>
              </a:ext>
            </a:extLst>
          </p:cNvPr>
          <p:cNvGrpSpPr/>
          <p:nvPr/>
        </p:nvGrpSpPr>
        <p:grpSpPr>
          <a:xfrm>
            <a:off x="1199159" y="3120035"/>
            <a:ext cx="4638935" cy="3115309"/>
            <a:chOff x="1199159" y="1447784"/>
            <a:chExt cx="4638935" cy="3886216"/>
          </a:xfrm>
        </p:grpSpPr>
        <p:sp>
          <p:nvSpPr>
            <p:cNvPr id="5" name="矩形: 圆角 4">
              <a:extLst>
                <a:ext uri="{FF2B5EF4-FFF2-40B4-BE49-F238E27FC236}">
                  <a16:creationId xmlns:a16="http://schemas.microsoft.com/office/drawing/2014/main" id="{7DF2BCF7-9323-4278-0A63-09C113CF588B}"/>
                </a:ext>
              </a:extLst>
            </p:cNvPr>
            <p:cNvSpPr/>
            <p:nvPr/>
          </p:nvSpPr>
          <p:spPr>
            <a:xfrm>
              <a:off x="1199159" y="1828800"/>
              <a:ext cx="4638935" cy="3505200"/>
            </a:xfrm>
            <a:prstGeom prst="roundRect">
              <a:avLst>
                <a:gd name="adj" fmla="val 724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B2FEDA-8A06-2E9E-C66B-E04AC4C0A249}"/>
                </a:ext>
              </a:extLst>
            </p:cNvPr>
            <p:cNvSpPr/>
            <p:nvPr/>
          </p:nvSpPr>
          <p:spPr>
            <a:xfrm>
              <a:off x="1347432" y="1447784"/>
              <a:ext cx="609600" cy="6858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nvGrpSpPr>
            <p:cNvPr id="7" name="组合 6">
              <a:extLst>
                <a:ext uri="{FF2B5EF4-FFF2-40B4-BE49-F238E27FC236}">
                  <a16:creationId xmlns:a16="http://schemas.microsoft.com/office/drawing/2014/main" id="{7F19AB1C-76E6-8B54-99CC-D9EC527B67CE}"/>
                </a:ext>
              </a:extLst>
            </p:cNvPr>
            <p:cNvGrpSpPr/>
            <p:nvPr/>
          </p:nvGrpSpPr>
          <p:grpSpPr>
            <a:xfrm>
              <a:off x="1473584" y="2252623"/>
              <a:ext cx="4118599" cy="2752311"/>
              <a:chOff x="1467967" y="1864667"/>
              <a:chExt cx="4113519" cy="2752311"/>
            </a:xfrm>
          </p:grpSpPr>
          <p:sp>
            <p:nvSpPr>
              <p:cNvPr id="8" name="文本框 7">
                <a:extLst>
                  <a:ext uri="{FF2B5EF4-FFF2-40B4-BE49-F238E27FC236}">
                    <a16:creationId xmlns:a16="http://schemas.microsoft.com/office/drawing/2014/main" id="{7E1D5842-12C8-560A-A034-128E36D24FDF}"/>
                  </a:ext>
                </a:extLst>
              </p:cNvPr>
              <p:cNvSpPr txBox="1"/>
              <p:nvPr/>
            </p:nvSpPr>
            <p:spPr>
              <a:xfrm>
                <a:off x="1467967" y="1864667"/>
                <a:ext cx="2112671" cy="537513"/>
              </a:xfrm>
              <a:prstGeom prst="rect">
                <a:avLst/>
              </a:prstGeom>
              <a:noFill/>
            </p:spPr>
            <p:txBody>
              <a:bodyPr wrap="square" rtlCol="0">
                <a:spAutoFit/>
              </a:bodyPr>
              <a:lstStyle/>
              <a:p>
                <a:r>
                  <a:rPr lang="zh-CN" altLang="en-US" sz="2200" b="1" dirty="0">
                    <a:latin typeface="+mn-ea"/>
                  </a:rPr>
                  <a:t>完成大创项目</a:t>
                </a:r>
              </a:p>
            </p:txBody>
          </p:sp>
          <p:sp>
            <p:nvSpPr>
              <p:cNvPr id="9" name="文本框 8">
                <a:extLst>
                  <a:ext uri="{FF2B5EF4-FFF2-40B4-BE49-F238E27FC236}">
                    <a16:creationId xmlns:a16="http://schemas.microsoft.com/office/drawing/2014/main" id="{2C254000-7B64-8150-F3B0-7787F9FD8AA5}"/>
                  </a:ext>
                </a:extLst>
              </p:cNvPr>
              <p:cNvSpPr txBox="1"/>
              <p:nvPr/>
            </p:nvSpPr>
            <p:spPr>
              <a:xfrm>
                <a:off x="1467967" y="2463644"/>
                <a:ext cx="4113519" cy="2153334"/>
              </a:xfrm>
              <a:prstGeom prst="rect">
                <a:avLst/>
              </a:prstGeom>
              <a:noFill/>
            </p:spPr>
            <p:txBody>
              <a:bodyPr wrap="square" rtlCol="0">
                <a:spAutoFit/>
              </a:bodyPr>
              <a:lstStyle/>
              <a:p>
                <a:pPr>
                  <a:lnSpc>
                    <a:spcPct val="120000"/>
                  </a:lnSpc>
                </a:pPr>
                <a:r>
                  <a:rPr lang="zh-CN" altLang="en-US" dirty="0">
                    <a:latin typeface="+mn-ea"/>
                  </a:rPr>
                  <a:t>每年寒假进行申报，针对某个具体选题组队独立完成项目（可以有指导老师）。经过中期检查、结题评审，形成项目结果（如</a:t>
                </a:r>
                <a:r>
                  <a:rPr lang="en-US" altLang="zh-CN" dirty="0">
                    <a:latin typeface="+mn-ea"/>
                  </a:rPr>
                  <a:t>APP</a:t>
                </a:r>
                <a:r>
                  <a:rPr lang="zh-CN" altLang="en-US" dirty="0">
                    <a:latin typeface="+mn-ea"/>
                  </a:rPr>
                  <a:t>、实物），即可作为成果参赛。被学院选中的项目会得到重点支持。</a:t>
                </a:r>
              </a:p>
            </p:txBody>
          </p:sp>
          <p:cxnSp>
            <p:nvCxnSpPr>
              <p:cNvPr id="10" name="直接连接符 9">
                <a:extLst>
                  <a:ext uri="{FF2B5EF4-FFF2-40B4-BE49-F238E27FC236}">
                    <a16:creationId xmlns:a16="http://schemas.microsoft.com/office/drawing/2014/main" id="{45D679A2-C81E-F66F-5084-215C68A4C65B}"/>
                  </a:ext>
                </a:extLst>
              </p:cNvPr>
              <p:cNvCxnSpPr/>
              <p:nvPr/>
            </p:nvCxnSpPr>
            <p:spPr>
              <a:xfrm>
                <a:off x="1565786" y="2397171"/>
                <a:ext cx="647401"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
        <p:nvSpPr>
          <p:cNvPr id="13" name="矩形: 圆角 12">
            <a:extLst>
              <a:ext uri="{FF2B5EF4-FFF2-40B4-BE49-F238E27FC236}">
                <a16:creationId xmlns:a16="http://schemas.microsoft.com/office/drawing/2014/main" id="{FF5AEE64-072B-B073-4E98-7780219D2E0A}"/>
              </a:ext>
            </a:extLst>
          </p:cNvPr>
          <p:cNvSpPr/>
          <p:nvPr/>
        </p:nvSpPr>
        <p:spPr>
          <a:xfrm>
            <a:off x="6708775" y="3419257"/>
            <a:ext cx="4638935" cy="2809875"/>
          </a:xfrm>
          <a:prstGeom prst="roundRect">
            <a:avLst>
              <a:gd name="adj" fmla="val 7246"/>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28DF838C-43F6-1C47-05EE-E99E13ADE917}"/>
              </a:ext>
            </a:extLst>
          </p:cNvPr>
          <p:cNvGrpSpPr/>
          <p:nvPr/>
        </p:nvGrpSpPr>
        <p:grpSpPr>
          <a:xfrm>
            <a:off x="6983199" y="3719255"/>
            <a:ext cx="4118600" cy="2325155"/>
            <a:chOff x="1467966" y="1864667"/>
            <a:chExt cx="4113520" cy="2325155"/>
          </a:xfrm>
        </p:grpSpPr>
        <p:sp>
          <p:nvSpPr>
            <p:cNvPr id="15" name="文本框 14">
              <a:extLst>
                <a:ext uri="{FF2B5EF4-FFF2-40B4-BE49-F238E27FC236}">
                  <a16:creationId xmlns:a16="http://schemas.microsoft.com/office/drawing/2014/main" id="{3D66DD54-D5B3-21AE-32F9-CC044BC1ED2C}"/>
                </a:ext>
              </a:extLst>
            </p:cNvPr>
            <p:cNvSpPr txBox="1"/>
            <p:nvPr/>
          </p:nvSpPr>
          <p:spPr>
            <a:xfrm>
              <a:off x="1467966" y="1864667"/>
              <a:ext cx="3442425" cy="430887"/>
            </a:xfrm>
            <a:prstGeom prst="rect">
              <a:avLst/>
            </a:prstGeom>
            <a:noFill/>
          </p:spPr>
          <p:txBody>
            <a:bodyPr wrap="square" rtlCol="0">
              <a:spAutoFit/>
            </a:bodyPr>
            <a:lstStyle/>
            <a:p>
              <a:r>
                <a:rPr lang="zh-CN" altLang="en-US" sz="2200" b="1" dirty="0">
                  <a:latin typeface="+mn-ea"/>
                </a:rPr>
                <a:t>加入导师课题组（实验室）</a:t>
              </a:r>
            </a:p>
          </p:txBody>
        </p:sp>
        <p:sp>
          <p:nvSpPr>
            <p:cNvPr id="16" name="文本框 15">
              <a:extLst>
                <a:ext uri="{FF2B5EF4-FFF2-40B4-BE49-F238E27FC236}">
                  <a16:creationId xmlns:a16="http://schemas.microsoft.com/office/drawing/2014/main" id="{A280B65F-C55B-AFE4-10AD-6930B35937ED}"/>
                </a:ext>
              </a:extLst>
            </p:cNvPr>
            <p:cNvSpPr txBox="1"/>
            <p:nvPr/>
          </p:nvSpPr>
          <p:spPr>
            <a:xfrm>
              <a:off x="1467967" y="2463644"/>
              <a:ext cx="4113519" cy="1726178"/>
            </a:xfrm>
            <a:prstGeom prst="rect">
              <a:avLst/>
            </a:prstGeom>
            <a:noFill/>
          </p:spPr>
          <p:txBody>
            <a:bodyPr wrap="square" rtlCol="0">
              <a:spAutoFit/>
            </a:bodyPr>
            <a:lstStyle/>
            <a:p>
              <a:pPr>
                <a:lnSpc>
                  <a:spcPct val="120000"/>
                </a:lnSpc>
              </a:pPr>
              <a:r>
                <a:rPr lang="zh-CN" altLang="en-US" dirty="0">
                  <a:latin typeface="+mn-ea"/>
                </a:rPr>
                <a:t>联系导师做科研，产出论文</a:t>
              </a:r>
              <a:r>
                <a:rPr lang="en-US" altLang="zh-CN" dirty="0">
                  <a:latin typeface="+mn-ea"/>
                </a:rPr>
                <a:t>/</a:t>
              </a:r>
              <a:r>
                <a:rPr lang="zh-CN" altLang="en-US" dirty="0">
                  <a:latin typeface="+mn-ea"/>
                </a:rPr>
                <a:t>专利等，流程类似。对于这种方式，往往会把参赛项目包装起来，凝聚了五六年甚至更久的实验室集体成果（包括历年的论文、社会效益、获奖等），获奖概率高。</a:t>
              </a:r>
            </a:p>
          </p:txBody>
        </p:sp>
        <p:cxnSp>
          <p:nvCxnSpPr>
            <p:cNvPr id="17" name="直接连接符 16">
              <a:extLst>
                <a:ext uri="{FF2B5EF4-FFF2-40B4-BE49-F238E27FC236}">
                  <a16:creationId xmlns:a16="http://schemas.microsoft.com/office/drawing/2014/main" id="{FA8A4109-BA32-00F0-0D42-D17364C7D945}"/>
                </a:ext>
              </a:extLst>
            </p:cNvPr>
            <p:cNvCxnSpPr/>
            <p:nvPr/>
          </p:nvCxnSpPr>
          <p:spPr>
            <a:xfrm>
              <a:off x="1565786" y="2397171"/>
              <a:ext cx="647401"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椭圆 18">
            <a:extLst>
              <a:ext uri="{FF2B5EF4-FFF2-40B4-BE49-F238E27FC236}">
                <a16:creationId xmlns:a16="http://schemas.microsoft.com/office/drawing/2014/main" id="{D2D61584-5B02-0793-1C5E-AABE7A935C40}"/>
              </a:ext>
            </a:extLst>
          </p:cNvPr>
          <p:cNvSpPr/>
          <p:nvPr/>
        </p:nvSpPr>
        <p:spPr>
          <a:xfrm>
            <a:off x="6864225" y="3060623"/>
            <a:ext cx="609600" cy="609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pic>
        <p:nvPicPr>
          <p:cNvPr id="6" name="图片 5">
            <a:extLst>
              <a:ext uri="{FF2B5EF4-FFF2-40B4-BE49-F238E27FC236}">
                <a16:creationId xmlns:a16="http://schemas.microsoft.com/office/drawing/2014/main" id="{5CF32F87-6206-7271-7AF3-2B5F2AC537C1}"/>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775944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4168891" cy="400110"/>
          </a:xfrm>
          <a:prstGeom prst="rect">
            <a:avLst/>
          </a:prstGeom>
          <a:noFill/>
        </p:spPr>
        <p:txBody>
          <a:bodyPr wrap="square">
            <a:spAutoFit/>
          </a:bodyPr>
          <a:lstStyle/>
          <a:p>
            <a:pPr algn="l"/>
            <a:r>
              <a:rPr lang="zh-CN" altLang="en-US" sz="2000" b="1" i="0" dirty="0">
                <a:effectLst/>
                <a:latin typeface="microsoft yahei" panose="020B0503020204020204" pitchFamily="34" charset="-122"/>
                <a:ea typeface="microsoft yahei" panose="020B0503020204020204" pitchFamily="34" charset="-122"/>
              </a:rPr>
              <a:t>（四）信息群</a:t>
            </a:r>
            <a:endParaRPr lang="en-US" altLang="zh-CN" sz="2000" b="1" i="0" dirty="0">
              <a:effectLst/>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pic>
        <p:nvPicPr>
          <p:cNvPr id="3" name="图片 2">
            <a:extLst>
              <a:ext uri="{FF2B5EF4-FFF2-40B4-BE49-F238E27FC236}">
                <a16:creationId xmlns:a16="http://schemas.microsoft.com/office/drawing/2014/main" id="{B9E5EE6B-90CF-8320-497A-996FFC124FB1}"/>
              </a:ext>
            </a:extLst>
          </p:cNvPr>
          <p:cNvPicPr>
            <a:picLocks noChangeAspect="1"/>
          </p:cNvPicPr>
          <p:nvPr/>
        </p:nvPicPr>
        <p:blipFill>
          <a:blip r:embed="rId4"/>
          <a:stretch>
            <a:fillRect/>
          </a:stretch>
        </p:blipFill>
        <p:spPr>
          <a:xfrm>
            <a:off x="2544594" y="1397694"/>
            <a:ext cx="7102811" cy="4662864"/>
          </a:xfrm>
          <a:prstGeom prst="rect">
            <a:avLst/>
          </a:prstGeom>
        </p:spPr>
      </p:pic>
    </p:spTree>
    <p:extLst>
      <p:ext uri="{BB962C8B-B14F-4D97-AF65-F5344CB8AC3E}">
        <p14:creationId xmlns:p14="http://schemas.microsoft.com/office/powerpoint/2010/main" val="957106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169038"/>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主要特点：易上手、专业强相关、用数学方式解决实际问题、锻炼论文写作能力、需要团队合作</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代表性竞赛：</a:t>
            </a:r>
            <a:r>
              <a:rPr lang="zh-CN" altLang="en-US" sz="2000" b="1" spc="-10" dirty="0">
                <a:solidFill>
                  <a:schemeClr val="tx1">
                    <a:lumMod val="85000"/>
                    <a:lumOff val="15000"/>
                  </a:schemeClr>
                </a:solidFill>
                <a:latin typeface="+mn-ea"/>
              </a:rPr>
              <a:t>全国大学生数学建模竞赛、美国大学生数学建模竞赛（其实数模比赛有很多，但只有这两个是在计院有保研加分的）</a:t>
            </a:r>
            <a:endParaRPr lang="en-US" altLang="zh-CN" sz="2000" spc="-10" dirty="0">
              <a:solidFill>
                <a:schemeClr val="tx1">
                  <a:lumMod val="85000"/>
                  <a:lumOff val="15000"/>
                </a:schemeClr>
              </a:solidFill>
              <a:latin typeface="+mn-ea"/>
            </a:endParaRPr>
          </a:p>
        </p:txBody>
      </p:sp>
      <p:pic>
        <p:nvPicPr>
          <p:cNvPr id="27650" name="Picture 2" descr="2022年全国大学生数学建模竞赛">
            <a:extLst>
              <a:ext uri="{FF2B5EF4-FFF2-40B4-BE49-F238E27FC236}">
                <a16:creationId xmlns:a16="http://schemas.microsoft.com/office/drawing/2014/main" id="{FC3AC383-ECBC-9AF6-F57B-5CE943C28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457" y="2732567"/>
            <a:ext cx="2997229" cy="287134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1100AEB4-E8D8-7087-938C-D33A713B5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5819" y="2548989"/>
            <a:ext cx="441007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3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862357"/>
          </a:xfrm>
          <a:prstGeom prst="rect">
            <a:avLst/>
          </a:prstGeom>
          <a:noFill/>
        </p:spPr>
        <p:txBody>
          <a:bodyPr wrap="square">
            <a:spAutoFit/>
          </a:bodyPr>
          <a:lstStyle/>
          <a:p>
            <a:pPr>
              <a:lnSpc>
                <a:spcPct val="120000"/>
              </a:lnSpc>
            </a:pPr>
            <a:r>
              <a:rPr lang="zh-CN" altLang="en-US" sz="2000" b="1" spc="-10" dirty="0">
                <a:latin typeface="+mn-ea"/>
              </a:rPr>
              <a:t>科普：什么是数学建模？</a:t>
            </a: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nSpc>
                <a:spcPct val="120000"/>
              </a:lnSpc>
            </a:pPr>
            <a:endParaRPr lang="en-US" altLang="zh-CN" sz="2000" b="1" spc="-10" dirty="0">
              <a:latin typeface="+mn-ea"/>
            </a:endParaRPr>
          </a:p>
          <a:p>
            <a:pPr algn="ctr">
              <a:lnSpc>
                <a:spcPct val="120000"/>
              </a:lnSpc>
            </a:pPr>
            <a:endParaRPr lang="en-US" altLang="zh-CN" sz="2000" b="0" i="0" u="none" strike="noStrike" baseline="0" dirty="0">
              <a:latin typeface="+mn-ea"/>
            </a:endParaRPr>
          </a:p>
          <a:p>
            <a:pPr algn="ctr">
              <a:lnSpc>
                <a:spcPct val="120000"/>
              </a:lnSpc>
            </a:pPr>
            <a:r>
              <a:rPr lang="zh-CN" altLang="en-US" sz="2000" b="0" i="0" u="none" strike="noStrike" baseline="0" dirty="0">
                <a:latin typeface="+mn-ea"/>
              </a:rPr>
              <a:t>通过数学知识建立数学模型，并解决实际问题（股票的涨跌、疫情的发展等等）</a:t>
            </a:r>
            <a:endParaRPr lang="en-US" altLang="zh-CN" sz="2000" b="0" i="0" u="none" strike="noStrike" baseline="0" dirty="0">
              <a:latin typeface="+mn-ea"/>
            </a:endParaRPr>
          </a:p>
          <a:p>
            <a:pPr algn="ctr">
              <a:lnSpc>
                <a:spcPct val="120000"/>
              </a:lnSpc>
            </a:pPr>
            <a:endParaRPr lang="en-US" altLang="zh-CN" sz="2000" dirty="0">
              <a:latin typeface="+mn-ea"/>
            </a:endParaRPr>
          </a:p>
          <a:p>
            <a:pPr algn="ctr">
              <a:lnSpc>
                <a:spcPct val="120000"/>
              </a:lnSpc>
            </a:pPr>
            <a:r>
              <a:rPr lang="zh-CN" altLang="en-US" sz="2000" b="0" i="0" u="none" strike="noStrike" baseline="0" dirty="0">
                <a:latin typeface="+mn-ea"/>
              </a:rPr>
              <a:t>用</a:t>
            </a:r>
            <a:r>
              <a:rPr lang="en-US" altLang="zh-CN" sz="2000" b="0" i="0" u="none" strike="noStrike" baseline="0" dirty="0">
                <a:latin typeface="+mn-ea"/>
              </a:rPr>
              <a:t>3-4</a:t>
            </a:r>
            <a:r>
              <a:rPr lang="zh-CN" altLang="en-US" sz="2000" b="0" i="0" u="none" strike="noStrike" baseline="0" dirty="0">
                <a:latin typeface="+mn-ea"/>
              </a:rPr>
              <a:t>天对一个具体问题进行建模求解，写出一篇</a:t>
            </a:r>
            <a:r>
              <a:rPr lang="en-US" altLang="zh-CN" sz="2000" b="0" i="0" u="none" strike="noStrike" baseline="0" dirty="0">
                <a:latin typeface="+mn-ea"/>
              </a:rPr>
              <a:t>20-30</a:t>
            </a:r>
            <a:r>
              <a:rPr lang="zh-CN" altLang="en-US" sz="2000" b="0" i="0" u="none" strike="noStrike" baseline="0" dirty="0">
                <a:latin typeface="+mn-ea"/>
              </a:rPr>
              <a:t>页的论文（和代码）作为结果提交</a:t>
            </a:r>
            <a:endParaRPr lang="en-US" altLang="zh-CN" sz="2000" b="0" i="0" u="none" strike="noStrike" baseline="0" dirty="0">
              <a:latin typeface="+mn-ea"/>
            </a:endParaRPr>
          </a:p>
        </p:txBody>
      </p:sp>
      <p:pic>
        <p:nvPicPr>
          <p:cNvPr id="3" name="图片 2">
            <a:extLst>
              <a:ext uri="{FF2B5EF4-FFF2-40B4-BE49-F238E27FC236}">
                <a16:creationId xmlns:a16="http://schemas.microsoft.com/office/drawing/2014/main" id="{62B2DAFA-402F-A76C-3232-CEA440240612}"/>
              </a:ext>
            </a:extLst>
          </p:cNvPr>
          <p:cNvPicPr>
            <a:picLocks noChangeAspect="1"/>
          </p:cNvPicPr>
          <p:nvPr/>
        </p:nvPicPr>
        <p:blipFill>
          <a:blip r:embed="rId3"/>
          <a:stretch>
            <a:fillRect/>
          </a:stretch>
        </p:blipFill>
        <p:spPr>
          <a:xfrm>
            <a:off x="1746026" y="1757613"/>
            <a:ext cx="8699947" cy="2603634"/>
          </a:xfrm>
          <a:prstGeom prst="rect">
            <a:avLst/>
          </a:prstGeom>
        </p:spPr>
      </p:pic>
    </p:spTree>
    <p:extLst>
      <p:ext uri="{BB962C8B-B14F-4D97-AF65-F5344CB8AC3E}">
        <p14:creationId xmlns:p14="http://schemas.microsoft.com/office/powerpoint/2010/main" val="285845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169038"/>
          </a:xfrm>
          <a:prstGeom prst="rect">
            <a:avLst/>
          </a:prstGeom>
          <a:noFill/>
        </p:spPr>
        <p:txBody>
          <a:bodyPr wrap="square">
            <a:spAutoFit/>
          </a:bodyPr>
          <a:lstStyle/>
          <a:p>
            <a:pPr>
              <a:lnSpc>
                <a:spcPct val="120000"/>
              </a:lnSpc>
            </a:pPr>
            <a:r>
              <a:rPr lang="zh-CN" altLang="en-US" sz="2000" b="1" spc="-10" dirty="0">
                <a:latin typeface="+mn-ea"/>
              </a:rPr>
              <a:t>科普：什么是数学建模？</a:t>
            </a:r>
            <a:r>
              <a:rPr lang="en-US" altLang="zh-CN" sz="2000" spc="-10" dirty="0">
                <a:latin typeface="+mn-ea"/>
              </a:rPr>
              <a:t>——</a:t>
            </a:r>
            <a:r>
              <a:rPr lang="zh-CN" altLang="en-US" sz="2000" b="0" i="0" u="none" strike="noStrike" baseline="0" dirty="0">
                <a:latin typeface="+mn-ea"/>
              </a:rPr>
              <a:t>通过数学知识建立数学模型，并解决实际问题</a:t>
            </a:r>
            <a:endParaRPr lang="en-US" altLang="zh-CN" sz="2000" b="0" i="0" u="none" strike="noStrike" baseline="0" dirty="0">
              <a:latin typeface="+mn-ea"/>
            </a:endParaRPr>
          </a:p>
          <a:p>
            <a:pPr>
              <a:lnSpc>
                <a:spcPct val="120000"/>
              </a:lnSpc>
            </a:pPr>
            <a:endParaRPr lang="en-US" altLang="zh-CN" sz="2000" dirty="0">
              <a:latin typeface="+mn-ea"/>
            </a:endParaRPr>
          </a:p>
          <a:p>
            <a:pPr>
              <a:lnSpc>
                <a:spcPct val="120000"/>
              </a:lnSpc>
            </a:pPr>
            <a:r>
              <a:rPr lang="zh-CN" altLang="en-US" sz="2000" b="0" i="0" u="none" strike="noStrike" baseline="0" dirty="0">
                <a:latin typeface="+mn-ea"/>
              </a:rPr>
              <a:t>以</a:t>
            </a:r>
            <a:r>
              <a:rPr lang="en-US" altLang="zh-CN" sz="2000" b="0" i="0" u="none" strike="noStrike" baseline="0" dirty="0">
                <a:latin typeface="+mn-ea"/>
              </a:rPr>
              <a:t>2022</a:t>
            </a:r>
            <a:r>
              <a:rPr lang="zh-CN" altLang="en-US" sz="2000" b="0" i="0" u="none" strike="noStrike" baseline="0" dirty="0">
                <a:latin typeface="+mn-ea"/>
              </a:rPr>
              <a:t>年全国大学生数学建模竞赛题目为例：</a:t>
            </a:r>
            <a:endParaRPr lang="en-US" altLang="zh-CN" sz="2000" b="0" i="0" u="none" strike="noStrike" baseline="0" dirty="0">
              <a:latin typeface="+mn-ea"/>
            </a:endParaRPr>
          </a:p>
        </p:txBody>
      </p:sp>
      <p:pic>
        <p:nvPicPr>
          <p:cNvPr id="5" name="图片 4">
            <a:extLst>
              <a:ext uri="{FF2B5EF4-FFF2-40B4-BE49-F238E27FC236}">
                <a16:creationId xmlns:a16="http://schemas.microsoft.com/office/drawing/2014/main" id="{0E053342-24EB-E6A4-AED0-B1B91211618C}"/>
              </a:ext>
            </a:extLst>
          </p:cNvPr>
          <p:cNvPicPr>
            <a:picLocks noChangeAspect="1"/>
          </p:cNvPicPr>
          <p:nvPr/>
        </p:nvPicPr>
        <p:blipFill>
          <a:blip r:embed="rId3"/>
          <a:stretch>
            <a:fillRect/>
          </a:stretch>
        </p:blipFill>
        <p:spPr>
          <a:xfrm>
            <a:off x="5903008" y="1469693"/>
            <a:ext cx="5250545" cy="4718489"/>
          </a:xfrm>
          <a:prstGeom prst="rect">
            <a:avLst/>
          </a:prstGeom>
        </p:spPr>
      </p:pic>
    </p:spTree>
    <p:extLst>
      <p:ext uri="{BB962C8B-B14F-4D97-AF65-F5344CB8AC3E}">
        <p14:creationId xmlns:p14="http://schemas.microsoft.com/office/powerpoint/2010/main" val="70711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30374"/>
          </a:xfrm>
          <a:prstGeom prst="rect">
            <a:avLst/>
          </a:prstGeom>
          <a:noFill/>
        </p:spPr>
        <p:txBody>
          <a:bodyPr wrap="square">
            <a:spAutoFit/>
          </a:bodyPr>
          <a:lstStyle/>
          <a:p>
            <a:pPr>
              <a:lnSpc>
                <a:spcPct val="120000"/>
              </a:lnSpc>
            </a:pPr>
            <a:r>
              <a:rPr lang="zh-CN" altLang="en-US" sz="2000" b="1" spc="-10" dirty="0">
                <a:latin typeface="+mn-ea"/>
              </a:rPr>
              <a:t>科普：什么是数学建模？</a:t>
            </a:r>
            <a:r>
              <a:rPr lang="en-US" altLang="zh-CN" sz="2000" spc="-10" dirty="0">
                <a:latin typeface="+mn-ea"/>
              </a:rPr>
              <a:t>——</a:t>
            </a:r>
            <a:r>
              <a:rPr lang="zh-CN" altLang="en-US" sz="2000" b="0" i="0" u="none" strike="noStrike" baseline="0" dirty="0">
                <a:latin typeface="+mn-ea"/>
              </a:rPr>
              <a:t>通过数学知识建立数学模型，并解决实际问题</a:t>
            </a:r>
            <a:endParaRPr lang="en-US" altLang="zh-CN" sz="2000" b="0" i="0" u="none" strike="noStrike" baseline="0" dirty="0">
              <a:latin typeface="+mn-ea"/>
            </a:endParaRPr>
          </a:p>
        </p:txBody>
      </p:sp>
      <p:pic>
        <p:nvPicPr>
          <p:cNvPr id="6" name="图片 5">
            <a:extLst>
              <a:ext uri="{FF2B5EF4-FFF2-40B4-BE49-F238E27FC236}">
                <a16:creationId xmlns:a16="http://schemas.microsoft.com/office/drawing/2014/main" id="{F8872113-AFC3-EB5F-B339-E05E4A947B49}"/>
              </a:ext>
            </a:extLst>
          </p:cNvPr>
          <p:cNvPicPr>
            <a:picLocks noChangeAspect="1"/>
          </p:cNvPicPr>
          <p:nvPr/>
        </p:nvPicPr>
        <p:blipFill>
          <a:blip r:embed="rId3"/>
          <a:stretch>
            <a:fillRect/>
          </a:stretch>
        </p:blipFill>
        <p:spPr>
          <a:xfrm>
            <a:off x="3133328" y="1475805"/>
            <a:ext cx="5815805" cy="4703367"/>
          </a:xfrm>
          <a:prstGeom prst="rect">
            <a:avLst/>
          </a:prstGeom>
        </p:spPr>
      </p:pic>
    </p:spTree>
    <p:extLst>
      <p:ext uri="{BB962C8B-B14F-4D97-AF65-F5344CB8AC3E}">
        <p14:creationId xmlns:p14="http://schemas.microsoft.com/office/powerpoint/2010/main" val="553091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231689"/>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①全国大学生数学建模竞赛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学院</a:t>
            </a:r>
            <a:r>
              <a:rPr lang="en-US" altLang="zh-CN" sz="2000" spc="-10" dirty="0">
                <a:solidFill>
                  <a:schemeClr val="tx1">
                    <a:lumMod val="85000"/>
                    <a:lumOff val="15000"/>
                  </a:schemeClr>
                </a:solidFill>
                <a:latin typeface="+mn-ea"/>
              </a:rPr>
              <a:t>B</a:t>
            </a:r>
            <a:r>
              <a:rPr lang="zh-CN" altLang="en-US" sz="2000" spc="-10" dirty="0">
                <a:solidFill>
                  <a:schemeClr val="tx1">
                    <a:lumMod val="85000"/>
                    <a:lumOff val="15000"/>
                  </a:schemeClr>
                </a:solidFill>
                <a:latin typeface="+mn-ea"/>
              </a:rPr>
              <a:t>类竞赛，每年</a:t>
            </a:r>
            <a:r>
              <a:rPr lang="en-US" altLang="zh-CN" sz="2000" b="1" spc="-10" dirty="0">
                <a:solidFill>
                  <a:schemeClr val="tx1">
                    <a:lumMod val="85000"/>
                    <a:lumOff val="15000"/>
                  </a:schemeClr>
                </a:solidFill>
                <a:latin typeface="+mn-ea"/>
              </a:rPr>
              <a:t>9</a:t>
            </a:r>
            <a:r>
              <a:rPr lang="zh-CN" altLang="en-US" sz="2000" b="1" spc="-10" dirty="0">
                <a:solidFill>
                  <a:schemeClr val="tx1">
                    <a:lumMod val="85000"/>
                    <a:lumOff val="15000"/>
                  </a:schemeClr>
                </a:solidFill>
                <a:latin typeface="+mn-ea"/>
              </a:rPr>
              <a:t>月初举行</a:t>
            </a:r>
            <a:r>
              <a:rPr lang="zh-CN" altLang="en-US" sz="2000" spc="-10" dirty="0">
                <a:solidFill>
                  <a:schemeClr val="tx1">
                    <a:lumMod val="85000"/>
                    <a:lumOff val="15000"/>
                  </a:schemeClr>
                </a:solidFill>
                <a:latin typeface="+mn-ea"/>
              </a:rPr>
              <a:t>。分为</a:t>
            </a:r>
            <a:r>
              <a:rPr lang="en-US" altLang="zh-CN" sz="2000" spc="-10" dirty="0">
                <a:solidFill>
                  <a:schemeClr val="tx1">
                    <a:lumMod val="85000"/>
                    <a:lumOff val="15000"/>
                  </a:schemeClr>
                </a:solidFill>
                <a:latin typeface="+mn-ea"/>
              </a:rPr>
              <a:t>A</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B</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三个题（三选一），</a:t>
            </a:r>
            <a:r>
              <a:rPr lang="en-US" altLang="zh-CN" sz="2000" spc="-10" dirty="0">
                <a:solidFill>
                  <a:schemeClr val="tx1">
                    <a:lumMod val="85000"/>
                    <a:lumOff val="15000"/>
                  </a:schemeClr>
                </a:solidFill>
                <a:latin typeface="+mn-ea"/>
              </a:rPr>
              <a:t>A</a:t>
            </a:r>
            <a:r>
              <a:rPr lang="zh-CN" altLang="en-US" sz="2000" spc="-10" dirty="0">
                <a:solidFill>
                  <a:schemeClr val="tx1">
                    <a:lumMod val="85000"/>
                    <a:lumOff val="15000"/>
                  </a:schemeClr>
                </a:solidFill>
                <a:latin typeface="+mn-ea"/>
              </a:rPr>
              <a:t>为连续型问题（往往为物理和工程实际问题、机理分析题等），</a:t>
            </a:r>
            <a:r>
              <a:rPr lang="en-US" altLang="zh-CN" sz="2000" spc="-10" dirty="0">
                <a:solidFill>
                  <a:schemeClr val="tx1">
                    <a:lumMod val="85000"/>
                    <a:lumOff val="15000"/>
                  </a:schemeClr>
                </a:solidFill>
                <a:latin typeface="+mn-ea"/>
              </a:rPr>
              <a:t>B</a:t>
            </a:r>
            <a:r>
              <a:rPr lang="zh-CN" altLang="en-US" sz="2000" spc="-10" dirty="0">
                <a:solidFill>
                  <a:schemeClr val="tx1">
                    <a:lumMod val="85000"/>
                    <a:lumOff val="15000"/>
                  </a:schemeClr>
                </a:solidFill>
                <a:latin typeface="+mn-ea"/>
              </a:rPr>
              <a:t>题每年不定（曾经考过图论、优化类问题、</a:t>
            </a:r>
            <a:r>
              <a:rPr lang="en-US" altLang="zh-CN" sz="2000" spc="-10" dirty="0">
                <a:solidFill>
                  <a:schemeClr val="tx1">
                    <a:lumMod val="85000"/>
                    <a:lumOff val="15000"/>
                  </a:schemeClr>
                </a:solidFill>
                <a:latin typeface="+mn-ea"/>
              </a:rPr>
              <a:t>TSP</a:t>
            </a:r>
            <a:r>
              <a:rPr lang="zh-CN" altLang="en-US" sz="2000" spc="-10" dirty="0">
                <a:solidFill>
                  <a:schemeClr val="tx1">
                    <a:lumMod val="85000"/>
                    <a:lumOff val="15000"/>
                  </a:schemeClr>
                </a:solidFill>
                <a:latin typeface="+mn-ea"/>
              </a:rPr>
              <a:t>、博弈论、网络流优化等），</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题为离散型问题（数据处理与拟合等，同时要建立评价模型）。</a:t>
            </a:r>
            <a:r>
              <a:rPr lang="zh-CN" altLang="en-US" sz="2000" b="1" spc="-10" dirty="0">
                <a:solidFill>
                  <a:schemeClr val="tx1">
                    <a:lumMod val="85000"/>
                    <a:lumOff val="15000"/>
                  </a:schemeClr>
                </a:solidFill>
                <a:latin typeface="+mn-ea"/>
              </a:rPr>
              <a:t>三人一组</a:t>
            </a:r>
            <a:r>
              <a:rPr lang="zh-CN" altLang="en-US" sz="2000" spc="-10" dirty="0">
                <a:solidFill>
                  <a:schemeClr val="tx1">
                    <a:lumMod val="85000"/>
                    <a:lumOff val="15000"/>
                  </a:schemeClr>
                </a:solidFill>
                <a:latin typeface="+mn-ea"/>
              </a:rPr>
              <a:t>选择一题，时间为</a:t>
            </a:r>
            <a:r>
              <a:rPr lang="en-US" altLang="zh-CN" sz="2000" b="1" spc="-10" dirty="0">
                <a:solidFill>
                  <a:schemeClr val="tx1">
                    <a:lumMod val="85000"/>
                    <a:lumOff val="15000"/>
                  </a:schemeClr>
                </a:solidFill>
                <a:latin typeface="+mn-ea"/>
              </a:rPr>
              <a:t>3</a:t>
            </a:r>
            <a:r>
              <a:rPr lang="zh-CN" altLang="en-US" sz="2000" b="1" spc="-10" dirty="0">
                <a:solidFill>
                  <a:schemeClr val="tx1">
                    <a:lumMod val="85000"/>
                    <a:lumOff val="15000"/>
                  </a:schemeClr>
                </a:solidFill>
                <a:latin typeface="+mn-ea"/>
              </a:rPr>
              <a:t>天</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国赛的特色是</a:t>
            </a:r>
            <a:r>
              <a:rPr lang="zh-CN" altLang="en-US" sz="2000" b="1" spc="-10" dirty="0">
                <a:solidFill>
                  <a:schemeClr val="tx1">
                    <a:lumMod val="85000"/>
                    <a:lumOff val="15000"/>
                  </a:schemeClr>
                </a:solidFill>
                <a:latin typeface="+mn-ea"/>
              </a:rPr>
              <a:t>重视结果和代码</a:t>
            </a:r>
            <a:r>
              <a:rPr lang="zh-CN" altLang="en-US" sz="2000" spc="-10" dirty="0">
                <a:solidFill>
                  <a:schemeClr val="tx1">
                    <a:lumMod val="85000"/>
                    <a:lumOff val="15000"/>
                  </a:schemeClr>
                </a:solidFill>
                <a:latin typeface="+mn-ea"/>
              </a:rPr>
              <a:t>，往往都有</a:t>
            </a:r>
            <a:r>
              <a:rPr lang="zh-CN" altLang="en-US" sz="2000" b="1" spc="-10" dirty="0">
                <a:solidFill>
                  <a:schemeClr val="tx1">
                    <a:lumMod val="85000"/>
                    <a:lumOff val="15000"/>
                  </a:schemeClr>
                </a:solidFill>
                <a:latin typeface="+mn-ea"/>
              </a:rPr>
              <a:t>参考答案范围和评分标准</a:t>
            </a:r>
            <a:r>
              <a:rPr lang="zh-CN" altLang="en-US" sz="2000" spc="-10" dirty="0">
                <a:solidFill>
                  <a:schemeClr val="tx1">
                    <a:lumMod val="85000"/>
                    <a:lumOff val="15000"/>
                  </a:schemeClr>
                </a:solidFill>
                <a:latin typeface="+mn-ea"/>
              </a:rPr>
              <a:t>（包括合适的建模思路）。若答案错的太离谱则很可能扣很多分，如果出现细节问题（例如某一问没做完、程序源代码没放在附录里）也是一样，同时还要选择最合适的模型和方法。相对来说比较严谨，不看外表看内在。</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评审流程：首先在湖北省内选出湖北省一二三等奖（约占</a:t>
            </a:r>
            <a:r>
              <a:rPr lang="en-US" altLang="zh-CN" sz="2000" spc="-10" dirty="0">
                <a:solidFill>
                  <a:schemeClr val="tx1">
                    <a:lumMod val="85000"/>
                    <a:lumOff val="15000"/>
                  </a:schemeClr>
                </a:solidFill>
                <a:latin typeface="+mn-ea"/>
              </a:rPr>
              <a:t>60%</a:t>
            </a:r>
            <a:r>
              <a:rPr lang="zh-CN" altLang="en-US" sz="2000" spc="-10" dirty="0">
                <a:solidFill>
                  <a:schemeClr val="tx1">
                    <a:lumMod val="85000"/>
                    <a:lumOff val="15000"/>
                  </a:schemeClr>
                </a:solidFill>
                <a:latin typeface="+mn-ea"/>
              </a:rPr>
              <a:t>）和成功参赛奖，省一靠前的队伍会被推荐国奖（国一或国二，约占</a:t>
            </a:r>
            <a:r>
              <a:rPr lang="en-US" altLang="zh-CN" sz="2000" spc="-10" dirty="0">
                <a:solidFill>
                  <a:schemeClr val="tx1">
                    <a:lumMod val="85000"/>
                    <a:lumOff val="15000"/>
                  </a:schemeClr>
                </a:solidFill>
                <a:latin typeface="+mn-ea"/>
              </a:rPr>
              <a:t>3%</a:t>
            </a:r>
            <a:r>
              <a:rPr lang="zh-CN" altLang="en-US" sz="2000" spc="-10" dirty="0">
                <a:solidFill>
                  <a:schemeClr val="tx1">
                    <a:lumMod val="85000"/>
                    <a:lumOff val="15000"/>
                  </a:schemeClr>
                </a:solidFill>
                <a:latin typeface="+mn-ea"/>
              </a:rPr>
              <a:t>），需要进行一次答辩，答辩不通过可能会降级或直接取消资格（某一年武大有个队伪造了代码结果，结果现场跑不出来）。</a:t>
            </a:r>
            <a:r>
              <a:rPr lang="zh-CN" altLang="en-US" sz="2000" b="1" spc="-10" dirty="0">
                <a:solidFill>
                  <a:schemeClr val="tx1">
                    <a:lumMod val="85000"/>
                    <a:lumOff val="15000"/>
                  </a:schemeClr>
                </a:solidFill>
                <a:latin typeface="+mn-ea"/>
              </a:rPr>
              <a:t>省一二三</a:t>
            </a:r>
            <a:r>
              <a:rPr lang="en-US" altLang="zh-CN" sz="2000" b="1" spc="-10" dirty="0">
                <a:solidFill>
                  <a:schemeClr val="tx1">
                    <a:lumMod val="85000"/>
                    <a:lumOff val="15000"/>
                  </a:schemeClr>
                </a:solidFill>
                <a:latin typeface="+mn-ea"/>
              </a:rPr>
              <a:t>+0.8/0.5/0.3</a:t>
            </a:r>
            <a:r>
              <a:rPr lang="zh-CN" altLang="en-US" sz="2000" b="1" spc="-10" dirty="0">
                <a:solidFill>
                  <a:schemeClr val="tx1">
                    <a:lumMod val="85000"/>
                    <a:lumOff val="15000"/>
                  </a:schemeClr>
                </a:solidFill>
                <a:latin typeface="+mn-ea"/>
              </a:rPr>
              <a:t>，国一国二</a:t>
            </a:r>
            <a:r>
              <a:rPr lang="en-US" altLang="zh-CN" sz="2000" b="1" spc="-10" dirty="0">
                <a:solidFill>
                  <a:schemeClr val="tx1">
                    <a:lumMod val="85000"/>
                    <a:lumOff val="15000"/>
                  </a:schemeClr>
                </a:solidFill>
                <a:latin typeface="+mn-ea"/>
              </a:rPr>
              <a:t>+4/2</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p:txBody>
      </p:sp>
    </p:spTree>
    <p:extLst>
      <p:ext uri="{BB962C8B-B14F-4D97-AF65-F5344CB8AC3E}">
        <p14:creationId xmlns:p14="http://schemas.microsoft.com/office/powerpoint/2010/main" val="1724644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277034"/>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①全国大学生数学建模竞赛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强烈建议加学校的数模交流群（见后），提供大量资料和比赛信息。</a:t>
            </a:r>
            <a:endParaRPr lang="en-US" altLang="zh-CN" sz="2000"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报名流程：</a:t>
            </a:r>
            <a:r>
              <a:rPr lang="zh-CN" altLang="en-US" sz="2000" spc="-10" dirty="0">
                <a:solidFill>
                  <a:schemeClr val="tx1">
                    <a:lumMod val="85000"/>
                    <a:lumOff val="15000"/>
                  </a:schemeClr>
                </a:solidFill>
                <a:latin typeface="+mn-ea"/>
              </a:rPr>
              <a:t>每年暑假</a:t>
            </a:r>
            <a:r>
              <a:rPr lang="en-US" altLang="zh-CN" sz="2000" spc="-10" dirty="0">
                <a:solidFill>
                  <a:schemeClr val="tx1">
                    <a:lumMod val="85000"/>
                    <a:lumOff val="15000"/>
                  </a:schemeClr>
                </a:solidFill>
                <a:latin typeface="+mn-ea"/>
              </a:rPr>
              <a:t>7-8</a:t>
            </a:r>
            <a:r>
              <a:rPr lang="zh-CN" altLang="en-US" sz="2000" spc="-10" dirty="0">
                <a:solidFill>
                  <a:schemeClr val="tx1">
                    <a:lumMod val="85000"/>
                    <a:lumOff val="15000"/>
                  </a:schemeClr>
                </a:solidFill>
                <a:latin typeface="+mn-ea"/>
              </a:rPr>
              <a:t>月这段时间会有学校老师组织培训，培训后会有选拔赛。选拔赛突出的团队由数学与统计学院报销报名费</a:t>
            </a:r>
            <a:r>
              <a:rPr lang="en-US" altLang="zh-CN" sz="2000" spc="-10" dirty="0">
                <a:solidFill>
                  <a:schemeClr val="tx1">
                    <a:lumMod val="85000"/>
                    <a:lumOff val="15000"/>
                  </a:schemeClr>
                </a:solidFill>
                <a:latin typeface="+mn-ea"/>
              </a:rPr>
              <a:t>300</a:t>
            </a:r>
            <a:r>
              <a:rPr lang="zh-CN" altLang="en-US" sz="2000" spc="-10" dirty="0">
                <a:solidFill>
                  <a:schemeClr val="tx1">
                    <a:lumMod val="85000"/>
                    <a:lumOff val="15000"/>
                  </a:schemeClr>
                </a:solidFill>
                <a:latin typeface="+mn-ea"/>
              </a:rPr>
              <a:t>元（</a:t>
            </a:r>
            <a:r>
              <a:rPr lang="en-US" altLang="zh-CN" sz="2000" spc="-10" dirty="0">
                <a:solidFill>
                  <a:schemeClr val="tx1">
                    <a:lumMod val="85000"/>
                    <a:lumOff val="15000"/>
                  </a:schemeClr>
                </a:solidFill>
                <a:latin typeface="+mn-ea"/>
              </a:rPr>
              <a:t>2022</a:t>
            </a:r>
            <a:r>
              <a:rPr lang="zh-CN" altLang="en-US" sz="2000" spc="-10" dirty="0">
                <a:solidFill>
                  <a:schemeClr val="tx1">
                    <a:lumMod val="85000"/>
                    <a:lumOff val="15000"/>
                  </a:schemeClr>
                </a:solidFill>
                <a:latin typeface="+mn-ea"/>
              </a:rPr>
              <a:t>年的报销名额为</a:t>
            </a:r>
            <a:r>
              <a:rPr lang="en-US" altLang="zh-CN" sz="2000" spc="-10" dirty="0">
                <a:solidFill>
                  <a:schemeClr val="tx1">
                    <a:lumMod val="85000"/>
                    <a:lumOff val="15000"/>
                  </a:schemeClr>
                </a:solidFill>
                <a:latin typeface="+mn-ea"/>
              </a:rPr>
              <a:t>40</a:t>
            </a:r>
            <a:r>
              <a:rPr lang="zh-CN" altLang="en-US" sz="2000" spc="-10" dirty="0">
                <a:solidFill>
                  <a:schemeClr val="tx1">
                    <a:lumMod val="85000"/>
                    <a:lumOff val="15000"/>
                  </a:schemeClr>
                </a:solidFill>
                <a:latin typeface="+mn-ea"/>
              </a:rPr>
              <a:t>队）；若没有获得报销名额，从今年起也允许自费报名，由学校统一登记即可。官网为</a:t>
            </a:r>
            <a:r>
              <a:rPr lang="en-US" altLang="zh-CN" sz="2000" spc="-10" dirty="0">
                <a:solidFill>
                  <a:schemeClr val="tx1">
                    <a:lumMod val="85000"/>
                    <a:lumOff val="15000"/>
                  </a:schemeClr>
                </a:solidFill>
                <a:latin typeface="+mn-ea"/>
                <a:hlinkClick r:id="rId3"/>
              </a:rPr>
              <a:t>http://www.mcm.edu.cn/</a:t>
            </a:r>
            <a:r>
              <a:rPr lang="zh-CN" altLang="en-US" sz="2000" spc="-10" dirty="0">
                <a:solidFill>
                  <a:schemeClr val="tx1">
                    <a:lumMod val="85000"/>
                    <a:lumOff val="15000"/>
                  </a:schemeClr>
                </a:solidFill>
                <a:latin typeface="+mn-ea"/>
              </a:rPr>
              <a:t>，可以在上面找到历年的题目和优秀论文。</a:t>
            </a:r>
            <a:endParaRPr lang="en-US" altLang="zh-CN" sz="2000" spc="-10" dirty="0">
              <a:solidFill>
                <a:schemeClr val="tx1">
                  <a:lumMod val="85000"/>
                  <a:lumOff val="15000"/>
                </a:schemeClr>
              </a:solidFill>
              <a:latin typeface="+mn-ea"/>
            </a:endParaRPr>
          </a:p>
        </p:txBody>
      </p:sp>
      <p:pic>
        <p:nvPicPr>
          <p:cNvPr id="3" name="图片 2">
            <a:extLst>
              <a:ext uri="{FF2B5EF4-FFF2-40B4-BE49-F238E27FC236}">
                <a16:creationId xmlns:a16="http://schemas.microsoft.com/office/drawing/2014/main" id="{0E9742CF-4FA7-DBA5-2F3E-1FE2D69A42D2}"/>
              </a:ext>
            </a:extLst>
          </p:cNvPr>
          <p:cNvPicPr>
            <a:picLocks noChangeAspect="1"/>
          </p:cNvPicPr>
          <p:nvPr/>
        </p:nvPicPr>
        <p:blipFill>
          <a:blip r:embed="rId4"/>
          <a:stretch>
            <a:fillRect/>
          </a:stretch>
        </p:blipFill>
        <p:spPr>
          <a:xfrm>
            <a:off x="4635797" y="2923953"/>
            <a:ext cx="6146036" cy="3265081"/>
          </a:xfrm>
          <a:prstGeom prst="rect">
            <a:avLst/>
          </a:prstGeom>
        </p:spPr>
      </p:pic>
    </p:spTree>
    <p:extLst>
      <p:ext uri="{BB962C8B-B14F-4D97-AF65-F5344CB8AC3E}">
        <p14:creationId xmlns:p14="http://schemas.microsoft.com/office/powerpoint/2010/main" val="44323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3385029"/>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②美国大学生数学建模竞赛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学院</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类竞赛，每年</a:t>
            </a:r>
            <a:r>
              <a:rPr lang="en-US" altLang="zh-CN" sz="2000" spc="-10" dirty="0">
                <a:solidFill>
                  <a:schemeClr val="tx1">
                    <a:lumMod val="85000"/>
                    <a:lumOff val="15000"/>
                  </a:schemeClr>
                </a:solidFill>
                <a:latin typeface="+mn-ea"/>
              </a:rPr>
              <a:t>2</a:t>
            </a:r>
            <a:r>
              <a:rPr lang="zh-CN" altLang="en-US" sz="2000" spc="-10" dirty="0">
                <a:solidFill>
                  <a:schemeClr val="tx1">
                    <a:lumMod val="85000"/>
                    <a:lumOff val="15000"/>
                  </a:schemeClr>
                </a:solidFill>
                <a:latin typeface="+mn-ea"/>
              </a:rPr>
              <a:t>月开学的时候举行。分为</a:t>
            </a:r>
            <a:r>
              <a:rPr lang="en-US" altLang="zh-CN" sz="2000" spc="-10" dirty="0">
                <a:solidFill>
                  <a:schemeClr val="tx1">
                    <a:lumMod val="85000"/>
                    <a:lumOff val="15000"/>
                  </a:schemeClr>
                </a:solidFill>
                <a:latin typeface="+mn-ea"/>
              </a:rPr>
              <a:t>ABCDEF</a:t>
            </a:r>
            <a:r>
              <a:rPr lang="zh-CN" altLang="en-US" sz="2000" spc="-10" dirty="0">
                <a:solidFill>
                  <a:schemeClr val="tx1">
                    <a:lumMod val="85000"/>
                    <a:lumOff val="15000"/>
                  </a:schemeClr>
                </a:solidFill>
                <a:latin typeface="+mn-ea"/>
              </a:rPr>
              <a:t>六个题（六选一），分别对应连续型、离散型、大数据、运筹学</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网络科学、环境科学、政策。报名费</a:t>
            </a:r>
            <a:r>
              <a:rPr lang="en-US" altLang="zh-CN" sz="2000" spc="-10" dirty="0">
                <a:solidFill>
                  <a:schemeClr val="tx1">
                    <a:lumMod val="85000"/>
                    <a:lumOff val="15000"/>
                  </a:schemeClr>
                </a:solidFill>
                <a:latin typeface="+mn-ea"/>
              </a:rPr>
              <a:t>100</a:t>
            </a:r>
            <a:r>
              <a:rPr lang="zh-CN" altLang="en-US" sz="2000" spc="-10" dirty="0">
                <a:solidFill>
                  <a:schemeClr val="tx1">
                    <a:lumMod val="85000"/>
                    <a:lumOff val="15000"/>
                  </a:schemeClr>
                </a:solidFill>
                <a:latin typeface="+mn-ea"/>
              </a:rPr>
              <a:t>美元（约</a:t>
            </a:r>
            <a:r>
              <a:rPr lang="en-US" altLang="zh-CN" sz="2000" spc="-10" dirty="0">
                <a:solidFill>
                  <a:schemeClr val="tx1">
                    <a:lumMod val="85000"/>
                    <a:lumOff val="15000"/>
                  </a:schemeClr>
                </a:solidFill>
                <a:latin typeface="+mn-ea"/>
              </a:rPr>
              <a:t>700</a:t>
            </a:r>
            <a:r>
              <a:rPr lang="zh-CN" altLang="en-US" sz="2000" spc="-10" dirty="0">
                <a:solidFill>
                  <a:schemeClr val="tx1">
                    <a:lumMod val="85000"/>
                    <a:lumOff val="15000"/>
                  </a:schemeClr>
                </a:solidFill>
                <a:latin typeface="+mn-ea"/>
              </a:rPr>
              <a:t>人民币，若选择辅助报名则价格更高），时间为</a:t>
            </a:r>
            <a:r>
              <a:rPr lang="en-US" altLang="zh-CN" sz="2000" b="1" spc="-10" dirty="0">
                <a:solidFill>
                  <a:schemeClr val="tx1">
                    <a:lumMod val="85000"/>
                    <a:lumOff val="15000"/>
                  </a:schemeClr>
                </a:solidFill>
                <a:latin typeface="+mn-ea"/>
              </a:rPr>
              <a:t>4</a:t>
            </a:r>
            <a:r>
              <a:rPr lang="zh-CN" altLang="en-US" sz="2000" b="1" spc="-10" dirty="0">
                <a:solidFill>
                  <a:schemeClr val="tx1">
                    <a:lumMod val="85000"/>
                    <a:lumOff val="15000"/>
                  </a:schemeClr>
                </a:solidFill>
                <a:latin typeface="+mn-ea"/>
              </a:rPr>
              <a:t>天</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要求全英文写作，论文不能超过</a:t>
            </a:r>
            <a:r>
              <a:rPr lang="en-US" altLang="zh-CN" sz="2000" spc="-10" dirty="0">
                <a:solidFill>
                  <a:schemeClr val="tx1">
                    <a:lumMod val="85000"/>
                    <a:lumOff val="15000"/>
                  </a:schemeClr>
                </a:solidFill>
                <a:latin typeface="+mn-ea"/>
              </a:rPr>
              <a:t>25</a:t>
            </a:r>
            <a:r>
              <a:rPr lang="zh-CN" altLang="en-US" sz="2000" spc="-10" dirty="0">
                <a:solidFill>
                  <a:schemeClr val="tx1">
                    <a:lumMod val="85000"/>
                    <a:lumOff val="15000"/>
                  </a:schemeClr>
                </a:solidFill>
                <a:latin typeface="+mn-ea"/>
              </a:rPr>
              <a:t>页，</a:t>
            </a:r>
            <a:r>
              <a:rPr lang="zh-CN" altLang="en-US" sz="2000" b="1" spc="-10" dirty="0">
                <a:solidFill>
                  <a:schemeClr val="tx1">
                    <a:lumMod val="85000"/>
                    <a:lumOff val="15000"/>
                  </a:schemeClr>
                </a:solidFill>
                <a:latin typeface="+mn-ea"/>
              </a:rPr>
              <a:t>不建议放代码</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与国赛相反，没有过多关注结果正确与否（甚至有的题都没有答案，</a:t>
            </a:r>
            <a:r>
              <a:rPr lang="zh-CN" altLang="en-US" sz="2000" b="1" spc="-10" dirty="0">
                <a:solidFill>
                  <a:schemeClr val="tx1">
                    <a:lumMod val="85000"/>
                    <a:lumOff val="15000"/>
                  </a:schemeClr>
                </a:solidFill>
                <a:latin typeface="+mn-ea"/>
              </a:rPr>
              <a:t>开放性很强</a:t>
            </a:r>
            <a:r>
              <a:rPr lang="zh-CN" altLang="en-US" sz="2000" spc="-10" dirty="0">
                <a:solidFill>
                  <a:schemeClr val="tx1">
                    <a:lumMod val="85000"/>
                    <a:lumOff val="15000"/>
                  </a:schemeClr>
                </a:solidFill>
                <a:latin typeface="+mn-ea"/>
              </a:rPr>
              <a:t>），但注重</a:t>
            </a:r>
            <a:r>
              <a:rPr lang="zh-CN" altLang="en-US" sz="2000" b="1" spc="-10" dirty="0">
                <a:solidFill>
                  <a:schemeClr val="tx1">
                    <a:lumMod val="85000"/>
                    <a:lumOff val="15000"/>
                  </a:schemeClr>
                </a:solidFill>
                <a:latin typeface="+mn-ea"/>
              </a:rPr>
              <a:t>排版美观、图片搭配、文字可读性以及科普性</a:t>
            </a:r>
            <a:r>
              <a:rPr lang="zh-CN" altLang="en-US" sz="2000" spc="-10" dirty="0">
                <a:solidFill>
                  <a:schemeClr val="tx1">
                    <a:lumMod val="85000"/>
                    <a:lumOff val="15000"/>
                  </a:schemeClr>
                </a:solidFill>
                <a:latin typeface="+mn-ea"/>
              </a:rPr>
              <a:t>（所以被调侃为“美工大赛”）。</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489125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169038"/>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②美国大学生数学建模竞赛</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例：</a:t>
            </a:r>
            <a:r>
              <a:rPr lang="en-US" altLang="zh-CN" sz="2000" b="1" spc="-10" dirty="0">
                <a:solidFill>
                  <a:schemeClr val="tx1">
                    <a:lumMod val="85000"/>
                    <a:lumOff val="15000"/>
                  </a:schemeClr>
                </a:solidFill>
                <a:latin typeface="+mn-ea"/>
              </a:rPr>
              <a:t>MCM 2019A</a:t>
            </a:r>
          </a:p>
        </p:txBody>
      </p:sp>
      <p:pic>
        <p:nvPicPr>
          <p:cNvPr id="6" name="图片 5">
            <a:extLst>
              <a:ext uri="{FF2B5EF4-FFF2-40B4-BE49-F238E27FC236}">
                <a16:creationId xmlns:a16="http://schemas.microsoft.com/office/drawing/2014/main" id="{00FA8110-8050-8380-7552-635614FE7467}"/>
              </a:ext>
            </a:extLst>
          </p:cNvPr>
          <p:cNvPicPr>
            <a:picLocks noChangeAspect="1"/>
          </p:cNvPicPr>
          <p:nvPr/>
        </p:nvPicPr>
        <p:blipFill rotWithShape="1">
          <a:blip r:embed="rId3"/>
          <a:srcRect t="15409"/>
          <a:stretch/>
        </p:blipFill>
        <p:spPr>
          <a:xfrm>
            <a:off x="3155192" y="1480215"/>
            <a:ext cx="7147757" cy="4731426"/>
          </a:xfrm>
          <a:prstGeom prst="rect">
            <a:avLst/>
          </a:prstGeom>
        </p:spPr>
      </p:pic>
    </p:spTree>
    <p:extLst>
      <p:ext uri="{BB962C8B-B14F-4D97-AF65-F5344CB8AC3E}">
        <p14:creationId xmlns:p14="http://schemas.microsoft.com/office/powerpoint/2010/main" val="281587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169038"/>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②美国大学生数学建模竞赛</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例：</a:t>
            </a:r>
            <a:r>
              <a:rPr lang="en-US" altLang="zh-CN" sz="2000" b="1" spc="-10" dirty="0">
                <a:solidFill>
                  <a:schemeClr val="tx1">
                    <a:lumMod val="85000"/>
                    <a:lumOff val="15000"/>
                  </a:schemeClr>
                </a:solidFill>
                <a:latin typeface="+mn-ea"/>
              </a:rPr>
              <a:t>MCM 2019A                                       </a:t>
            </a:r>
            <a:r>
              <a:rPr lang="zh-CN" altLang="en-US" sz="2000" b="1" spc="-10" dirty="0">
                <a:solidFill>
                  <a:schemeClr val="tx1">
                    <a:lumMod val="85000"/>
                    <a:lumOff val="15000"/>
                  </a:schemeClr>
                </a:solidFill>
                <a:latin typeface="+mn-ea"/>
              </a:rPr>
              <a:t>只要模型有创意、逻辑清晰即可！手绘图大大加分</a:t>
            </a:r>
            <a:endParaRPr lang="en-US" altLang="zh-CN" sz="2000" b="1" spc="-10" dirty="0">
              <a:solidFill>
                <a:schemeClr val="tx1">
                  <a:lumMod val="85000"/>
                  <a:lumOff val="15000"/>
                </a:schemeClr>
              </a:solidFill>
              <a:latin typeface="+mn-ea"/>
            </a:endParaRPr>
          </a:p>
        </p:txBody>
      </p:sp>
      <p:pic>
        <p:nvPicPr>
          <p:cNvPr id="7" name="图片 6">
            <a:extLst>
              <a:ext uri="{FF2B5EF4-FFF2-40B4-BE49-F238E27FC236}">
                <a16:creationId xmlns:a16="http://schemas.microsoft.com/office/drawing/2014/main" id="{3EEEF0B7-256F-0B46-30D5-3B7A03FEA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51" y="2372805"/>
            <a:ext cx="6060392" cy="3654249"/>
          </a:xfrm>
          <a:prstGeom prst="rect">
            <a:avLst/>
          </a:prstGeom>
        </p:spPr>
      </p:pic>
      <p:pic>
        <p:nvPicPr>
          <p:cNvPr id="9" name="图片 8">
            <a:extLst>
              <a:ext uri="{FF2B5EF4-FFF2-40B4-BE49-F238E27FC236}">
                <a16:creationId xmlns:a16="http://schemas.microsoft.com/office/drawing/2014/main" id="{88B05DBA-9DE0-EBCF-5D3F-DF3EAD4D1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395" y="2372804"/>
            <a:ext cx="4417478" cy="3654249"/>
          </a:xfrm>
          <a:prstGeom prst="rect">
            <a:avLst/>
          </a:prstGeom>
        </p:spPr>
      </p:pic>
    </p:spTree>
    <p:extLst>
      <p:ext uri="{BB962C8B-B14F-4D97-AF65-F5344CB8AC3E}">
        <p14:creationId xmlns:p14="http://schemas.microsoft.com/office/powerpoint/2010/main" val="324869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324535"/>
          </a:xfrm>
          <a:prstGeom prst="rect">
            <a:avLst/>
          </a:prstGeom>
          <a:noFill/>
        </p:spPr>
        <p:txBody>
          <a:bodyPr wrap="square">
            <a:spAutoFit/>
          </a:bodyPr>
          <a:lstStyle/>
          <a:p>
            <a:pPr algn="l"/>
            <a:r>
              <a:rPr lang="en-US" altLang="zh-CN" sz="2000" spc="-10" dirty="0">
                <a:solidFill>
                  <a:schemeClr val="tx1">
                    <a:lumMod val="85000"/>
                    <a:lumOff val="15000"/>
                  </a:schemeClr>
                </a:solidFill>
                <a:latin typeface="+mn-ea"/>
              </a:rPr>
              <a:t>Tip</a:t>
            </a:r>
            <a:r>
              <a:rPr lang="zh-CN" altLang="en-US" sz="2000" spc="-10" dirty="0">
                <a:solidFill>
                  <a:schemeClr val="tx1">
                    <a:lumMod val="85000"/>
                    <a:lumOff val="15000"/>
                  </a:schemeClr>
                </a:solidFill>
                <a:latin typeface="+mn-ea"/>
              </a:rPr>
              <a:t>：①</a:t>
            </a:r>
            <a:r>
              <a:rPr lang="zh-CN" altLang="en-US" sz="2000" b="1" spc="-10" dirty="0">
                <a:solidFill>
                  <a:schemeClr val="tx1">
                    <a:lumMod val="85000"/>
                    <a:lumOff val="15000"/>
                  </a:schemeClr>
                </a:solidFill>
                <a:latin typeface="+mn-ea"/>
              </a:rPr>
              <a:t>创新创业比赛 ≠ 真的要去市场上创业！</a:t>
            </a:r>
            <a:r>
              <a:rPr lang="zh-CN" altLang="en-US" sz="2000" spc="-10" dirty="0">
                <a:solidFill>
                  <a:schemeClr val="tx1">
                    <a:lumMod val="85000"/>
                    <a:lumOff val="15000"/>
                  </a:schemeClr>
                </a:solidFill>
                <a:latin typeface="+mn-ea"/>
              </a:rPr>
              <a:t>（当然，如果真的有创业经历并取得一定成绩，如获得了一定的融资、注册了真实公司、有产品并且年销售额达到一定数额、取得了社会效益就更好）</a:t>
            </a:r>
            <a:endParaRPr lang="en-US" altLang="zh-CN" sz="2000" spc="-10" dirty="0">
              <a:solidFill>
                <a:schemeClr val="tx1">
                  <a:lumMod val="85000"/>
                  <a:lumOff val="15000"/>
                </a:schemeClr>
              </a:solidFill>
              <a:latin typeface="+mn-ea"/>
            </a:endParaRPr>
          </a:p>
          <a:p>
            <a:pPr algn="l"/>
            <a:endParaRPr lang="en-US" altLang="zh-CN" sz="2000" spc="-10" dirty="0">
              <a:solidFill>
                <a:schemeClr val="tx1">
                  <a:lumMod val="85000"/>
                  <a:lumOff val="15000"/>
                </a:schemeClr>
              </a:solidFill>
              <a:latin typeface="+mn-ea"/>
            </a:endParaRPr>
          </a:p>
          <a:p>
            <a:pPr algn="l"/>
            <a:r>
              <a:rPr lang="zh-CN" altLang="en-US" sz="2000" spc="-10" dirty="0">
                <a:solidFill>
                  <a:schemeClr val="tx1">
                    <a:lumMod val="85000"/>
                    <a:lumOff val="15000"/>
                  </a:schemeClr>
                </a:solidFill>
                <a:latin typeface="+mn-ea"/>
              </a:rPr>
              <a:t>②</a:t>
            </a:r>
            <a:r>
              <a:rPr lang="zh-CN" altLang="en-US" sz="2000" b="1" spc="-10" dirty="0">
                <a:solidFill>
                  <a:schemeClr val="tx1">
                    <a:lumMod val="85000"/>
                    <a:lumOff val="15000"/>
                  </a:schemeClr>
                </a:solidFill>
                <a:latin typeface="+mn-ea"/>
              </a:rPr>
              <a:t>比赛主要流程（下面以互联网</a:t>
            </a:r>
            <a:r>
              <a:rPr lang="en-US" altLang="zh-CN" sz="2000" b="1" spc="-10" dirty="0">
                <a:solidFill>
                  <a:schemeClr val="tx1">
                    <a:lumMod val="85000"/>
                    <a:lumOff val="15000"/>
                  </a:schemeClr>
                </a:solidFill>
                <a:latin typeface="+mn-ea"/>
              </a:rPr>
              <a:t>+</a:t>
            </a:r>
            <a:r>
              <a:rPr lang="zh-CN" altLang="en-US" sz="2000" b="1" spc="-10" dirty="0">
                <a:solidFill>
                  <a:schemeClr val="tx1">
                    <a:lumMod val="85000"/>
                    <a:lumOff val="15000"/>
                  </a:schemeClr>
                </a:solidFill>
                <a:latin typeface="+mn-ea"/>
              </a:rPr>
              <a:t>为例）</a:t>
            </a:r>
            <a:r>
              <a:rPr lang="zh-CN" altLang="en-US" sz="2000" spc="-10" dirty="0">
                <a:solidFill>
                  <a:schemeClr val="tx1">
                    <a:lumMod val="85000"/>
                    <a:lumOff val="15000"/>
                  </a:schemeClr>
                </a:solidFill>
                <a:latin typeface="+mn-ea"/>
              </a:rPr>
              <a:t>：校级初赛</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校级决赛</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湖北省决赛网评（产生省铜）</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湖北省决赛现场赛（产生省银、金） </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全国总决赛网评（产生国铜） </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全国总决赛现场赛（产生国银、金） 。</a:t>
            </a:r>
            <a:endParaRPr lang="en-US" altLang="zh-CN" sz="2000" spc="-10" dirty="0">
              <a:solidFill>
                <a:schemeClr val="tx1">
                  <a:lumMod val="85000"/>
                  <a:lumOff val="15000"/>
                </a:schemeClr>
              </a:solidFill>
              <a:latin typeface="+mn-ea"/>
            </a:endParaRPr>
          </a:p>
          <a:p>
            <a:pPr algn="l"/>
            <a:endParaRPr lang="en-US" altLang="zh-CN" sz="2000" spc="-10" dirty="0">
              <a:solidFill>
                <a:schemeClr val="tx1">
                  <a:lumMod val="85000"/>
                  <a:lumOff val="15000"/>
                </a:schemeClr>
              </a:solidFill>
              <a:latin typeface="+mn-ea"/>
            </a:endParaRPr>
          </a:p>
          <a:p>
            <a:pPr algn="l"/>
            <a:r>
              <a:rPr lang="zh-CN" altLang="en-US" sz="2000" spc="-10" dirty="0">
                <a:latin typeface="+mn-ea"/>
              </a:rPr>
              <a:t>具体来说，首先在华科内部进行校赛，决出校级金银铜奖和优秀奖（有奖金，比例为</a:t>
            </a:r>
            <a:r>
              <a:rPr lang="en-US" altLang="zh-CN" sz="2000" spc="-10" dirty="0">
                <a:latin typeface="+mn-ea"/>
              </a:rPr>
              <a:t>1:2:3:4</a:t>
            </a:r>
            <a:r>
              <a:rPr lang="zh-CN" altLang="en-US" sz="2000" spc="-10" dirty="0">
                <a:latin typeface="+mn-ea"/>
              </a:rPr>
              <a:t>）；接下来按校赛顺序确定湖北省网评推荐名额；省赛网评后，不通过的获得省赛铜奖，通过的进入省赛现场赛决出省赛金银奖；全国总决赛与之类似。</a:t>
            </a:r>
            <a:endParaRPr lang="en-US" altLang="zh-CN" sz="2000" spc="-10" dirty="0">
              <a:latin typeface="+mn-ea"/>
            </a:endParaRPr>
          </a:p>
          <a:p>
            <a:pPr algn="l"/>
            <a:endParaRPr lang="en-US" altLang="zh-CN" sz="2000" spc="-10" dirty="0">
              <a:solidFill>
                <a:schemeClr val="tx1">
                  <a:lumMod val="85000"/>
                  <a:lumOff val="15000"/>
                </a:schemeClr>
              </a:solidFill>
              <a:latin typeface="+mn-ea"/>
            </a:endParaRPr>
          </a:p>
          <a:p>
            <a:r>
              <a:rPr lang="zh-CN" altLang="en-US" sz="2000" spc="-10" dirty="0">
                <a:solidFill>
                  <a:schemeClr val="tx1">
                    <a:lumMod val="85000"/>
                    <a:lumOff val="15000"/>
                  </a:schemeClr>
                </a:solidFill>
                <a:latin typeface="+mn-ea"/>
              </a:rPr>
              <a:t>③</a:t>
            </a:r>
            <a:r>
              <a:rPr lang="zh-CN" altLang="en-US" sz="2000" b="1" spc="-10" dirty="0">
                <a:solidFill>
                  <a:schemeClr val="tx1">
                    <a:lumMod val="85000"/>
                    <a:lumOff val="15000"/>
                  </a:schemeClr>
                </a:solidFill>
                <a:latin typeface="+mn-ea"/>
              </a:rPr>
              <a:t>赛制</a:t>
            </a:r>
            <a:r>
              <a:rPr lang="zh-CN" altLang="en-US" sz="2000" spc="-10" dirty="0">
                <a:solidFill>
                  <a:schemeClr val="tx1">
                    <a:lumMod val="85000"/>
                    <a:lumOff val="15000"/>
                  </a:schemeClr>
                </a:solidFill>
                <a:latin typeface="+mn-ea"/>
              </a:rPr>
              <a:t>：团队赛，</a:t>
            </a:r>
            <a:r>
              <a:rPr lang="en-US" altLang="zh-CN" sz="2000" spc="-10" dirty="0">
                <a:solidFill>
                  <a:schemeClr val="tx1">
                    <a:lumMod val="85000"/>
                    <a:lumOff val="15000"/>
                  </a:schemeClr>
                </a:solidFill>
                <a:latin typeface="+mn-ea"/>
              </a:rPr>
              <a:t>3-15</a:t>
            </a:r>
            <a:r>
              <a:rPr lang="zh-CN" altLang="en-US" sz="2000" spc="-10" dirty="0">
                <a:solidFill>
                  <a:schemeClr val="tx1">
                    <a:lumMod val="85000"/>
                    <a:lumOff val="15000"/>
                  </a:schemeClr>
                </a:solidFill>
                <a:latin typeface="+mn-ea"/>
              </a:rPr>
              <a:t>名学生为一组，可以有指导老师。主要是</a:t>
            </a:r>
            <a:r>
              <a:rPr lang="zh-CN" altLang="en-US" sz="2000" b="1" spc="-10" dirty="0">
                <a:solidFill>
                  <a:srgbClr val="FF0000"/>
                </a:solidFill>
                <a:latin typeface="+mn-ea"/>
              </a:rPr>
              <a:t>撰写商业计划书、制作路演</a:t>
            </a:r>
            <a:r>
              <a:rPr lang="en-US" altLang="zh-CN" sz="2000" b="1" spc="-10" dirty="0">
                <a:solidFill>
                  <a:srgbClr val="FF0000"/>
                </a:solidFill>
                <a:latin typeface="+mn-ea"/>
              </a:rPr>
              <a:t>PPT</a:t>
            </a:r>
            <a:r>
              <a:rPr lang="zh-CN" altLang="en-US" sz="2000" b="1" spc="-10" dirty="0">
                <a:solidFill>
                  <a:srgbClr val="FF0000"/>
                </a:solidFill>
                <a:latin typeface="+mn-ea"/>
              </a:rPr>
              <a:t>并进行现场讲解</a:t>
            </a:r>
            <a:r>
              <a:rPr lang="zh-CN" altLang="en-US" sz="2000" spc="-10" dirty="0">
                <a:solidFill>
                  <a:schemeClr val="tx1">
                    <a:lumMod val="85000"/>
                    <a:lumOff val="15000"/>
                  </a:schemeClr>
                </a:solidFill>
                <a:latin typeface="+mn-ea"/>
              </a:rPr>
              <a:t>。一般时长为</a:t>
            </a:r>
            <a:r>
              <a:rPr lang="zh-CN" altLang="en-US" sz="2000" b="1" spc="-10" dirty="0">
                <a:solidFill>
                  <a:schemeClr val="tx1">
                    <a:lumMod val="85000"/>
                    <a:lumOff val="15000"/>
                  </a:schemeClr>
                </a:solidFill>
                <a:latin typeface="+mn-ea"/>
              </a:rPr>
              <a:t>小组赛</a:t>
            </a:r>
            <a:r>
              <a:rPr lang="zh-CN" altLang="en-US" sz="2000" spc="-10" dirty="0">
                <a:solidFill>
                  <a:schemeClr val="tx1">
                    <a:lumMod val="85000"/>
                    <a:lumOff val="15000"/>
                  </a:schemeClr>
                </a:solidFill>
                <a:latin typeface="+mn-ea"/>
              </a:rPr>
              <a:t>：讲</a:t>
            </a:r>
            <a:r>
              <a:rPr lang="en-US" altLang="zh-CN" sz="2000" spc="-10" dirty="0">
                <a:solidFill>
                  <a:schemeClr val="tx1">
                    <a:lumMod val="85000"/>
                    <a:lumOff val="15000"/>
                  </a:schemeClr>
                </a:solidFill>
                <a:latin typeface="+mn-ea"/>
              </a:rPr>
              <a:t>8</a:t>
            </a:r>
            <a:r>
              <a:rPr lang="zh-CN" altLang="en-US" sz="2000" spc="-10" dirty="0">
                <a:solidFill>
                  <a:schemeClr val="tx1">
                    <a:lumMod val="85000"/>
                    <a:lumOff val="15000"/>
                  </a:schemeClr>
                </a:solidFill>
                <a:latin typeface="+mn-ea"/>
              </a:rPr>
              <a:t>分钟</a:t>
            </a:r>
            <a:r>
              <a:rPr lang="en-US" altLang="zh-CN" sz="2000" spc="-10" dirty="0">
                <a:solidFill>
                  <a:schemeClr val="tx1">
                    <a:lumMod val="85000"/>
                    <a:lumOff val="15000"/>
                  </a:schemeClr>
                </a:solidFill>
                <a:latin typeface="+mn-ea"/>
              </a:rPr>
              <a:t>PPT+5</a:t>
            </a:r>
            <a:r>
              <a:rPr lang="zh-CN" altLang="en-US" sz="2000" spc="-10" dirty="0">
                <a:solidFill>
                  <a:schemeClr val="tx1">
                    <a:lumMod val="85000"/>
                    <a:lumOff val="15000"/>
                  </a:schemeClr>
                </a:solidFill>
                <a:latin typeface="+mn-ea"/>
              </a:rPr>
              <a:t>分钟回答评委提问；</a:t>
            </a:r>
            <a:r>
              <a:rPr lang="zh-CN" altLang="en-US" sz="2000" b="1" spc="-10" dirty="0">
                <a:solidFill>
                  <a:schemeClr val="tx1">
                    <a:lumMod val="85000"/>
                    <a:lumOff val="15000"/>
                  </a:schemeClr>
                </a:solidFill>
                <a:latin typeface="+mn-ea"/>
              </a:rPr>
              <a:t>排位赛</a:t>
            </a:r>
            <a:r>
              <a:rPr lang="zh-CN" altLang="en-US" sz="2000" spc="-10" dirty="0">
                <a:solidFill>
                  <a:schemeClr val="tx1">
                    <a:lumMod val="85000"/>
                    <a:lumOff val="15000"/>
                  </a:schemeClr>
                </a:solidFill>
                <a:latin typeface="+mn-ea"/>
              </a:rPr>
              <a:t>：讲</a:t>
            </a:r>
            <a:r>
              <a:rPr lang="en-US" altLang="zh-CN" sz="2000" spc="-10" dirty="0">
                <a:solidFill>
                  <a:schemeClr val="tx1">
                    <a:lumMod val="85000"/>
                    <a:lumOff val="15000"/>
                  </a:schemeClr>
                </a:solidFill>
                <a:latin typeface="+mn-ea"/>
              </a:rPr>
              <a:t>5</a:t>
            </a:r>
            <a:r>
              <a:rPr lang="zh-CN" altLang="en-US" sz="2000" spc="-10" dirty="0">
                <a:solidFill>
                  <a:schemeClr val="tx1">
                    <a:lumMod val="85000"/>
                    <a:lumOff val="15000"/>
                  </a:schemeClr>
                </a:solidFill>
                <a:latin typeface="+mn-ea"/>
              </a:rPr>
              <a:t>分钟</a:t>
            </a:r>
            <a:r>
              <a:rPr lang="en-US" altLang="zh-CN" sz="2000" spc="-10" dirty="0">
                <a:solidFill>
                  <a:schemeClr val="tx1">
                    <a:lumMod val="85000"/>
                    <a:lumOff val="15000"/>
                  </a:schemeClr>
                </a:solidFill>
                <a:latin typeface="+mn-ea"/>
              </a:rPr>
              <a:t>PPT</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gn="l"/>
            <a:endParaRPr lang="en-US" altLang="zh-CN" sz="2000" spc="-10" dirty="0">
              <a:solidFill>
                <a:schemeClr val="tx1">
                  <a:lumMod val="85000"/>
                  <a:lumOff val="15000"/>
                </a:schemeClr>
              </a:solidFill>
              <a:latin typeface="+mn-ea"/>
            </a:endParaRPr>
          </a:p>
          <a:p>
            <a:pPr algn="l"/>
            <a:r>
              <a:rPr lang="zh-CN" altLang="en-US" sz="2000" spc="-10" dirty="0">
                <a:solidFill>
                  <a:schemeClr val="tx1">
                    <a:lumMod val="85000"/>
                    <a:lumOff val="15000"/>
                  </a:schemeClr>
                </a:solidFill>
                <a:latin typeface="+mn-ea"/>
              </a:rPr>
              <a:t>④</a:t>
            </a:r>
            <a:r>
              <a:rPr lang="zh-CN" altLang="en-US" sz="2000" b="1" spc="-10" dirty="0">
                <a:solidFill>
                  <a:schemeClr val="tx1">
                    <a:lumMod val="85000"/>
                    <a:lumOff val="15000"/>
                  </a:schemeClr>
                </a:solidFill>
                <a:latin typeface="+mn-ea"/>
              </a:rPr>
              <a:t>报名途径</a:t>
            </a:r>
            <a:r>
              <a:rPr lang="zh-CN" altLang="en-US" sz="2000" spc="-10" dirty="0">
                <a:solidFill>
                  <a:schemeClr val="tx1">
                    <a:lumMod val="85000"/>
                    <a:lumOff val="15000"/>
                  </a:schemeClr>
                </a:solidFill>
                <a:latin typeface="+mn-ea"/>
              </a:rPr>
              <a:t>：</a:t>
            </a:r>
            <a:r>
              <a:rPr lang="zh-CN" altLang="en-US" sz="2000" b="0" i="0" dirty="0">
                <a:solidFill>
                  <a:srgbClr val="333333"/>
                </a:solidFill>
                <a:effectLst/>
                <a:latin typeface="microsoft yahei" panose="020B0503020204020204" pitchFamily="34" charset="-122"/>
                <a:ea typeface="microsoft yahei" panose="020B0503020204020204" pitchFamily="34" charset="-122"/>
              </a:rPr>
              <a:t>全国大学生创业服务网（</a:t>
            </a:r>
            <a:r>
              <a:rPr lang="en-US" altLang="zh-CN" sz="2000" b="0" i="0" u="sng" dirty="0">
                <a:solidFill>
                  <a:srgbClr val="333333"/>
                </a:solidFill>
                <a:effectLst/>
                <a:latin typeface="microsoft yahei" panose="020B0503020204020204" pitchFamily="34" charset="-122"/>
                <a:ea typeface="microsoft yahei" panose="020B0503020204020204" pitchFamily="34" charset="-122"/>
              </a:rPr>
              <a:t>cy.ncss.cn</a:t>
            </a:r>
            <a:r>
              <a:rPr lang="zh-CN" altLang="en-US" sz="2000" b="0" i="0" dirty="0">
                <a:solidFill>
                  <a:srgbClr val="333333"/>
                </a:solidFill>
                <a:effectLst/>
                <a:latin typeface="microsoft yahei" panose="020B0503020204020204" pitchFamily="34" charset="-122"/>
                <a:ea typeface="microsoft yahei" panose="020B0503020204020204" pitchFamily="34" charset="-122"/>
              </a:rPr>
              <a:t>）或微信公众号（名为“全国大学生创业服务网”或“中国互联网</a:t>
            </a:r>
            <a:r>
              <a:rPr lang="en-US" altLang="zh-CN" sz="2000" b="0" i="0" dirty="0">
                <a:solidFill>
                  <a:srgbClr val="333333"/>
                </a:solidFill>
                <a:effectLst/>
                <a:latin typeface="microsoft yahei" panose="020B0503020204020204" pitchFamily="34" charset="-122"/>
                <a:ea typeface="microsoft yahei" panose="020B0503020204020204" pitchFamily="34" charset="-122"/>
              </a:rPr>
              <a:t>+</a:t>
            </a:r>
            <a:r>
              <a:rPr lang="zh-CN" altLang="en-US" sz="2000" b="0" i="0" dirty="0">
                <a:solidFill>
                  <a:srgbClr val="333333"/>
                </a:solidFill>
                <a:effectLst/>
                <a:latin typeface="microsoft yahei" panose="020B0503020204020204" pitchFamily="34" charset="-122"/>
                <a:ea typeface="microsoft yahei" panose="020B0503020204020204" pitchFamily="34" charset="-122"/>
              </a:rPr>
              <a:t>大学生创新创业大赛”），并向所在院（系）反馈报名信息。</a:t>
            </a:r>
            <a:endParaRPr lang="en-US" altLang="zh-CN" sz="2000" spc="-10" dirty="0">
              <a:solidFill>
                <a:schemeClr val="tx1">
                  <a:lumMod val="85000"/>
                  <a:lumOff val="15000"/>
                </a:schemeClr>
              </a:solidFill>
              <a:latin typeface="+mn-ea"/>
            </a:endParaRPr>
          </a:p>
        </p:txBody>
      </p:sp>
      <p:pic>
        <p:nvPicPr>
          <p:cNvPr id="21" name="图片 20">
            <a:extLst>
              <a:ext uri="{FF2B5EF4-FFF2-40B4-BE49-F238E27FC236}">
                <a16:creationId xmlns:a16="http://schemas.microsoft.com/office/drawing/2014/main" id="{C1254E9C-549C-0EC6-C46F-27EA9C0EA328}"/>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275231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799706"/>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②美国大学生数学建模竞赛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奖项设置：</a:t>
            </a:r>
            <a:r>
              <a:rPr lang="en-US" altLang="zh-CN" sz="2000" b="1" spc="-10" dirty="0">
                <a:solidFill>
                  <a:schemeClr val="tx1">
                    <a:lumMod val="85000"/>
                    <a:lumOff val="15000"/>
                  </a:schemeClr>
                </a:solidFill>
                <a:latin typeface="+mn-ea"/>
              </a:rPr>
              <a:t>O/F/M/H/S</a:t>
            </a:r>
            <a:r>
              <a:rPr lang="zh-CN" altLang="en-US" sz="2000" spc="-10" dirty="0">
                <a:solidFill>
                  <a:schemeClr val="tx1">
                    <a:lumMod val="85000"/>
                    <a:lumOff val="15000"/>
                  </a:schemeClr>
                </a:solidFill>
                <a:latin typeface="+mn-ea"/>
              </a:rPr>
              <a:t>，前四个等级</a:t>
            </a:r>
            <a:r>
              <a:rPr lang="en-US" altLang="zh-CN" sz="2000" spc="-10" dirty="0">
                <a:solidFill>
                  <a:schemeClr val="tx1">
                    <a:lumMod val="85000"/>
                    <a:lumOff val="15000"/>
                  </a:schemeClr>
                </a:solidFill>
                <a:latin typeface="+mn-ea"/>
              </a:rPr>
              <a:t>+2/1.5/1/0.5</a:t>
            </a:r>
            <a:r>
              <a:rPr lang="zh-CN" altLang="en-US" sz="2000" spc="-10" dirty="0">
                <a:solidFill>
                  <a:schemeClr val="tx1">
                    <a:lumMod val="85000"/>
                    <a:lumOff val="15000"/>
                  </a:schemeClr>
                </a:solidFill>
                <a:latin typeface="+mn-ea"/>
              </a:rPr>
              <a:t>，占比约</a:t>
            </a:r>
            <a:r>
              <a:rPr lang="en-US" altLang="zh-CN" sz="2000" spc="-10" dirty="0">
                <a:solidFill>
                  <a:schemeClr val="tx1">
                    <a:lumMod val="85000"/>
                    <a:lumOff val="15000"/>
                  </a:schemeClr>
                </a:solidFill>
                <a:latin typeface="+mn-ea"/>
              </a:rPr>
              <a:t>33%</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p:txBody>
      </p:sp>
      <p:graphicFrame>
        <p:nvGraphicFramePr>
          <p:cNvPr id="3" name="表格 2">
            <a:extLst>
              <a:ext uri="{FF2B5EF4-FFF2-40B4-BE49-F238E27FC236}">
                <a16:creationId xmlns:a16="http://schemas.microsoft.com/office/drawing/2014/main" id="{2B683C49-5DAC-8121-B3BB-00C88E629D47}"/>
              </a:ext>
            </a:extLst>
          </p:cNvPr>
          <p:cNvGraphicFramePr>
            <a:graphicFrameLocks noGrp="1"/>
          </p:cNvGraphicFramePr>
          <p:nvPr>
            <p:extLst>
              <p:ext uri="{D42A27DB-BD31-4B8C-83A1-F6EECF244321}">
                <p14:modId xmlns:p14="http://schemas.microsoft.com/office/powerpoint/2010/main" val="1063759282"/>
              </p:ext>
            </p:extLst>
          </p:nvPr>
        </p:nvGraphicFramePr>
        <p:xfrm>
          <a:off x="2411818" y="1829189"/>
          <a:ext cx="7368364" cy="4351339"/>
        </p:xfrm>
        <a:graphic>
          <a:graphicData uri="http://schemas.openxmlformats.org/drawingml/2006/table">
            <a:tbl>
              <a:tblPr/>
              <a:tblGrid>
                <a:gridCol w="2583712">
                  <a:extLst>
                    <a:ext uri="{9D8B030D-6E8A-4147-A177-3AD203B41FA5}">
                      <a16:colId xmlns:a16="http://schemas.microsoft.com/office/drawing/2014/main" val="3803438355"/>
                    </a:ext>
                  </a:extLst>
                </a:gridCol>
                <a:gridCol w="1945758">
                  <a:extLst>
                    <a:ext uri="{9D8B030D-6E8A-4147-A177-3AD203B41FA5}">
                      <a16:colId xmlns:a16="http://schemas.microsoft.com/office/drawing/2014/main" val="1442126333"/>
                    </a:ext>
                  </a:extLst>
                </a:gridCol>
                <a:gridCol w="1871330">
                  <a:extLst>
                    <a:ext uri="{9D8B030D-6E8A-4147-A177-3AD203B41FA5}">
                      <a16:colId xmlns:a16="http://schemas.microsoft.com/office/drawing/2014/main" val="3392623916"/>
                    </a:ext>
                  </a:extLst>
                </a:gridCol>
                <a:gridCol w="967564">
                  <a:extLst>
                    <a:ext uri="{9D8B030D-6E8A-4147-A177-3AD203B41FA5}">
                      <a16:colId xmlns:a16="http://schemas.microsoft.com/office/drawing/2014/main" val="4218585011"/>
                    </a:ext>
                  </a:extLst>
                </a:gridCol>
              </a:tblGrid>
              <a:tr h="522787">
                <a:tc>
                  <a:txBody>
                    <a:bodyPr/>
                    <a:lstStyle/>
                    <a:p>
                      <a:pPr algn="l" fontAlgn="ctr" latinLnBrk="1"/>
                      <a:r>
                        <a:rPr lang="zh-CN" altLang="en-US" sz="1800" dirty="0">
                          <a:solidFill>
                            <a:srgbClr val="333333"/>
                          </a:solidFill>
                          <a:effectLst/>
                        </a:rPr>
                        <a:t>奖项英文名称</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a:solidFill>
                            <a:srgbClr val="333333"/>
                          </a:solidFill>
                          <a:effectLst/>
                        </a:rPr>
                        <a:t>译名</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a:solidFill>
                            <a:srgbClr val="333333"/>
                          </a:solidFill>
                          <a:effectLst/>
                        </a:rPr>
                        <a:t>2019</a:t>
                      </a:r>
                      <a:r>
                        <a:rPr lang="zh-CN" altLang="en-US" sz="1800">
                          <a:solidFill>
                            <a:srgbClr val="333333"/>
                          </a:solidFill>
                          <a:effectLst/>
                        </a:rPr>
                        <a:t>年获奖比例</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a:solidFill>
                            <a:srgbClr val="333333"/>
                          </a:solidFill>
                          <a:effectLst/>
                        </a:rPr>
                        <a:t>简称</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54716522"/>
                  </a:ext>
                </a:extLst>
              </a:tr>
              <a:tr h="522787">
                <a:tc>
                  <a:txBody>
                    <a:bodyPr/>
                    <a:lstStyle/>
                    <a:p>
                      <a:pPr algn="l" fontAlgn="ctr" latinLnBrk="1"/>
                      <a:r>
                        <a:rPr lang="en-US" sz="1800">
                          <a:solidFill>
                            <a:srgbClr val="333333"/>
                          </a:solidFill>
                          <a:effectLst/>
                        </a:rPr>
                        <a:t>Outstanding Winner</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特等奖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dirty="0">
                          <a:solidFill>
                            <a:srgbClr val="FF0000"/>
                          </a:solidFill>
                          <a:effectLst/>
                        </a:rPr>
                        <a:t>0.14%</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sz="1800" dirty="0">
                          <a:solidFill>
                            <a:srgbClr val="FF0000"/>
                          </a:solidFill>
                          <a:effectLst/>
                        </a:rPr>
                        <a:t>O</a:t>
                      </a:r>
                      <a:r>
                        <a:rPr lang="zh-CN" altLang="en-US" sz="1800" dirty="0">
                          <a:solidFill>
                            <a:srgbClr val="FF0000"/>
                          </a:solidFill>
                          <a:effectLst/>
                        </a:rPr>
                        <a:t>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057198791"/>
                  </a:ext>
                </a:extLst>
              </a:tr>
              <a:tr h="522787">
                <a:tc>
                  <a:txBody>
                    <a:bodyPr/>
                    <a:lstStyle/>
                    <a:p>
                      <a:pPr algn="l" fontAlgn="ctr" latinLnBrk="1"/>
                      <a:r>
                        <a:rPr lang="en-US" sz="1800">
                          <a:solidFill>
                            <a:srgbClr val="333333"/>
                          </a:solidFill>
                          <a:effectLst/>
                        </a:rPr>
                        <a:t>Finalist</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特等奖提名</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dirty="0">
                          <a:solidFill>
                            <a:srgbClr val="FF0000"/>
                          </a:solidFill>
                          <a:effectLst/>
                        </a:rPr>
                        <a:t>0.17%</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sz="1800">
                          <a:solidFill>
                            <a:srgbClr val="FF0000"/>
                          </a:solidFill>
                          <a:effectLst/>
                        </a:rPr>
                        <a:t>F</a:t>
                      </a:r>
                      <a:r>
                        <a:rPr lang="zh-CN" altLang="en-US" sz="1800">
                          <a:solidFill>
                            <a:srgbClr val="FF0000"/>
                          </a:solidFill>
                          <a:effectLst/>
                        </a:rPr>
                        <a:t>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01739147"/>
                  </a:ext>
                </a:extLst>
              </a:tr>
              <a:tr h="691831">
                <a:tc>
                  <a:txBody>
                    <a:bodyPr/>
                    <a:lstStyle/>
                    <a:p>
                      <a:pPr algn="l" fontAlgn="ctr" latinLnBrk="1"/>
                      <a:r>
                        <a:rPr lang="en-US" sz="1800">
                          <a:solidFill>
                            <a:srgbClr val="333333"/>
                          </a:solidFill>
                          <a:effectLst/>
                        </a:rPr>
                        <a:t>Meritorious Winner</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优异奖（一等奖）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a:solidFill>
                            <a:srgbClr val="FF0000"/>
                          </a:solidFill>
                          <a:effectLst/>
                        </a:rPr>
                        <a:t>7.09%</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sz="1800">
                          <a:solidFill>
                            <a:srgbClr val="FF0000"/>
                          </a:solidFill>
                          <a:effectLst/>
                        </a:rPr>
                        <a:t>M</a:t>
                      </a:r>
                      <a:r>
                        <a:rPr lang="zh-CN" altLang="en-US" sz="1800">
                          <a:solidFill>
                            <a:srgbClr val="FF0000"/>
                          </a:solidFill>
                          <a:effectLst/>
                        </a:rPr>
                        <a:t>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997204955"/>
                  </a:ext>
                </a:extLst>
              </a:tr>
              <a:tr h="691831">
                <a:tc>
                  <a:txBody>
                    <a:bodyPr/>
                    <a:lstStyle/>
                    <a:p>
                      <a:pPr algn="l" fontAlgn="ctr" latinLnBrk="1"/>
                      <a:r>
                        <a:rPr lang="en-US" sz="1800">
                          <a:solidFill>
                            <a:srgbClr val="333333"/>
                          </a:solidFill>
                          <a:effectLst/>
                        </a:rPr>
                        <a:t>Honorable Mention</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荣誉奖（二等奖）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dirty="0">
                          <a:solidFill>
                            <a:srgbClr val="FF0000"/>
                          </a:solidFill>
                          <a:effectLst/>
                        </a:rPr>
                        <a:t>15.35%</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sz="1800" dirty="0">
                          <a:solidFill>
                            <a:srgbClr val="FF0000"/>
                          </a:solidFill>
                          <a:effectLst/>
                        </a:rPr>
                        <a:t>H</a:t>
                      </a:r>
                      <a:r>
                        <a:rPr lang="zh-CN" altLang="en-US" sz="1800" dirty="0">
                          <a:solidFill>
                            <a:srgbClr val="FF0000"/>
                          </a:solidFill>
                          <a:effectLst/>
                        </a:rPr>
                        <a:t>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61407645"/>
                  </a:ext>
                </a:extLst>
              </a:tr>
              <a:tr h="522787">
                <a:tc>
                  <a:txBody>
                    <a:bodyPr/>
                    <a:lstStyle/>
                    <a:p>
                      <a:pPr algn="l" fontAlgn="ctr" latinLnBrk="1"/>
                      <a:r>
                        <a:rPr lang="en-US" sz="1800">
                          <a:solidFill>
                            <a:srgbClr val="333333"/>
                          </a:solidFill>
                          <a:effectLst/>
                        </a:rPr>
                        <a:t>Successful Participant</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成功参与奖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sz="1800">
                          <a:solidFill>
                            <a:srgbClr val="333333"/>
                          </a:solidFill>
                          <a:effectLst/>
                        </a:rPr>
                        <a:t>67.50%</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sz="1800" dirty="0">
                          <a:solidFill>
                            <a:srgbClr val="333333"/>
                          </a:solidFill>
                          <a:effectLst/>
                        </a:rPr>
                        <a:t>S</a:t>
                      </a:r>
                      <a:r>
                        <a:rPr lang="zh-CN" altLang="en-US" sz="1800" dirty="0">
                          <a:solidFill>
                            <a:srgbClr val="333333"/>
                          </a:solidFill>
                          <a:effectLst/>
                        </a:rPr>
                        <a:t>奖</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863052534"/>
                  </a:ext>
                </a:extLst>
              </a:tr>
              <a:tr h="522787">
                <a:tc>
                  <a:txBody>
                    <a:bodyPr/>
                    <a:lstStyle/>
                    <a:p>
                      <a:pPr algn="l" fontAlgn="ctr" latinLnBrk="1"/>
                      <a:r>
                        <a:rPr lang="en-US" sz="1800" dirty="0">
                          <a:solidFill>
                            <a:srgbClr val="333333"/>
                          </a:solidFill>
                          <a:effectLst/>
                        </a:rPr>
                        <a:t>Unsuccessful Participant</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不成功参赛</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不计入统计</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无</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45623785"/>
                  </a:ext>
                </a:extLst>
              </a:tr>
              <a:tr h="353742">
                <a:tc>
                  <a:txBody>
                    <a:bodyPr/>
                    <a:lstStyle/>
                    <a:p>
                      <a:pPr algn="l" fontAlgn="ctr" latinLnBrk="1"/>
                      <a:r>
                        <a:rPr lang="en-US" sz="1800" dirty="0">
                          <a:solidFill>
                            <a:srgbClr val="333333"/>
                          </a:solidFill>
                          <a:effectLst/>
                        </a:rPr>
                        <a:t>Disqualified</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资格取消</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不计入统计</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zh-CN" altLang="en-US" sz="1800" dirty="0">
                          <a:solidFill>
                            <a:srgbClr val="333333"/>
                          </a:solidFill>
                          <a:effectLst/>
                        </a:rPr>
                        <a:t>无</a:t>
                      </a:r>
                    </a:p>
                  </a:txBody>
                  <a:tcPr marL="39131" marR="39131" marT="7826" marB="7826" anchor="ct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640665092"/>
                  </a:ext>
                </a:extLst>
              </a:tr>
            </a:tbl>
          </a:graphicData>
        </a:graphic>
      </p:graphicFrame>
    </p:spTree>
    <p:extLst>
      <p:ext uri="{BB962C8B-B14F-4D97-AF65-F5344CB8AC3E}">
        <p14:creationId xmlns:p14="http://schemas.microsoft.com/office/powerpoint/2010/main" val="18972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3015697"/>
          </a:xfrm>
          <a:prstGeom prst="rect">
            <a:avLst/>
          </a:prstGeom>
          <a:noFill/>
        </p:spPr>
        <p:txBody>
          <a:bodyPr wrap="square">
            <a:spAutoFit/>
          </a:bodyPr>
          <a:lstStyle/>
          <a:p>
            <a:pPr>
              <a:lnSpc>
                <a:spcPct val="120000"/>
              </a:lnSpc>
            </a:pPr>
            <a:r>
              <a:rPr lang="en-US" altLang="zh-CN" sz="2000" b="1" spc="-10" dirty="0">
                <a:solidFill>
                  <a:schemeClr val="tx1">
                    <a:lumMod val="85000"/>
                    <a:lumOff val="15000"/>
                  </a:schemeClr>
                </a:solidFill>
                <a:latin typeface="+mn-ea"/>
              </a:rPr>
              <a:t>Tip</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①人员的分工：</a:t>
            </a:r>
            <a:r>
              <a:rPr lang="zh-CN" altLang="en-US" sz="2000" spc="-10" dirty="0">
                <a:solidFill>
                  <a:schemeClr val="tx1">
                    <a:lumMod val="85000"/>
                    <a:lumOff val="15000"/>
                  </a:schemeClr>
                </a:solidFill>
                <a:latin typeface="+mn-ea"/>
              </a:rPr>
              <a:t>团队三个人，一般按在比赛中承担的任务可以分为</a:t>
            </a:r>
            <a:r>
              <a:rPr lang="zh-CN" altLang="en-US" sz="2000" b="1" spc="-10" dirty="0">
                <a:solidFill>
                  <a:srgbClr val="FF0000"/>
                </a:solidFill>
                <a:latin typeface="+mn-ea"/>
              </a:rPr>
              <a:t>建模、编程、论文</a:t>
            </a:r>
            <a:r>
              <a:rPr lang="zh-CN" altLang="en-US" sz="2000" spc="-10" dirty="0">
                <a:solidFill>
                  <a:schemeClr val="tx1">
                    <a:lumMod val="85000"/>
                    <a:lumOff val="15000"/>
                  </a:schemeClr>
                </a:solidFill>
                <a:latin typeface="+mn-ea"/>
              </a:rPr>
              <a:t>三种角色。</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建模：需要掌握一定量的常见模型，看到问题需要快速整理出思路并代入。常见的模型包括：预测模型（灰色、回归分析、时间序列、神经网络）、评价模型（主成分分析、层次分析、</a:t>
            </a:r>
            <a:r>
              <a:rPr lang="en-US" altLang="zh-CN" sz="2000" spc="-10" dirty="0">
                <a:solidFill>
                  <a:schemeClr val="tx1">
                    <a:lumMod val="85000"/>
                    <a:lumOff val="15000"/>
                  </a:schemeClr>
                </a:solidFill>
                <a:latin typeface="+mn-ea"/>
              </a:rPr>
              <a:t>TOPSIS</a:t>
            </a:r>
            <a:r>
              <a:rPr lang="zh-CN" altLang="en-US" sz="2000" spc="-10" dirty="0">
                <a:solidFill>
                  <a:schemeClr val="tx1">
                    <a:lumMod val="85000"/>
                    <a:lumOff val="15000"/>
                  </a:schemeClr>
                </a:solidFill>
                <a:latin typeface="+mn-ea"/>
              </a:rPr>
              <a:t>、协方差与方差分析）、分类模型（聚类、关联性、贝叶斯）、优化模型（整数规划、</a:t>
            </a:r>
            <a:r>
              <a:rPr lang="en-US" altLang="zh-CN" sz="2000" spc="-10" dirty="0">
                <a:solidFill>
                  <a:schemeClr val="tx1">
                    <a:lumMod val="85000"/>
                    <a:lumOff val="15000"/>
                  </a:schemeClr>
                </a:solidFill>
                <a:latin typeface="+mn-ea"/>
              </a:rPr>
              <a:t>0-1</a:t>
            </a:r>
            <a:r>
              <a:rPr lang="zh-CN" altLang="en-US" sz="2000" spc="-10" dirty="0">
                <a:solidFill>
                  <a:schemeClr val="tx1">
                    <a:lumMod val="85000"/>
                    <a:lumOff val="15000"/>
                  </a:schemeClr>
                </a:solidFill>
                <a:latin typeface="+mn-ea"/>
              </a:rPr>
              <a:t>规划、智能优化算法、多目标规划、动态规划）等。同时还可以掌握</a:t>
            </a:r>
            <a:r>
              <a:rPr lang="en-US" altLang="zh-CN" sz="2000" spc="-10" dirty="0" err="1">
                <a:solidFill>
                  <a:schemeClr val="tx1">
                    <a:lumMod val="85000"/>
                    <a:lumOff val="15000"/>
                  </a:schemeClr>
                </a:solidFill>
                <a:latin typeface="+mn-ea"/>
              </a:rPr>
              <a:t>spsspro</a:t>
            </a:r>
            <a:r>
              <a:rPr lang="zh-CN" altLang="en-US" sz="2000" spc="-10" dirty="0">
                <a:solidFill>
                  <a:schemeClr val="tx1">
                    <a:lumMod val="85000"/>
                    <a:lumOff val="15000"/>
                  </a:schemeClr>
                </a:solidFill>
                <a:latin typeface="+mn-ea"/>
              </a:rPr>
              <a:t>等数据处理工具（较简单），可以对带有数据集的问题有一个初步的了解。</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1144832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pic>
        <p:nvPicPr>
          <p:cNvPr id="35842" name="Picture 2" descr="图片">
            <a:extLst>
              <a:ext uri="{FF2B5EF4-FFF2-40B4-BE49-F238E27FC236}">
                <a16:creationId xmlns:a16="http://schemas.microsoft.com/office/drawing/2014/main" id="{BF8177AF-331B-9BFF-198B-170153815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514" y="265113"/>
            <a:ext cx="3908972" cy="597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30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862357"/>
          </a:xfrm>
          <a:prstGeom prst="rect">
            <a:avLst/>
          </a:prstGeom>
          <a:noFill/>
        </p:spPr>
        <p:txBody>
          <a:bodyPr wrap="square">
            <a:spAutoFit/>
          </a:bodyPr>
          <a:lstStyle/>
          <a:p>
            <a:pPr>
              <a:lnSpc>
                <a:spcPct val="120000"/>
              </a:lnSpc>
            </a:pPr>
            <a:r>
              <a:rPr lang="en-US" altLang="zh-CN" sz="2000" b="1" spc="-10" dirty="0">
                <a:solidFill>
                  <a:schemeClr val="tx1">
                    <a:lumMod val="85000"/>
                    <a:lumOff val="15000"/>
                  </a:schemeClr>
                </a:solidFill>
                <a:latin typeface="+mn-ea"/>
              </a:rPr>
              <a:t>Tip</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①人员的分工：</a:t>
            </a:r>
            <a:r>
              <a:rPr lang="zh-CN" altLang="en-US" sz="2000" spc="-10" dirty="0">
                <a:solidFill>
                  <a:schemeClr val="tx1">
                    <a:lumMod val="85000"/>
                    <a:lumOff val="15000"/>
                  </a:schemeClr>
                </a:solidFill>
                <a:latin typeface="+mn-ea"/>
              </a:rPr>
              <a:t>团队三个人，一般按在比赛中承担的任务可以分为</a:t>
            </a:r>
            <a:r>
              <a:rPr lang="zh-CN" altLang="en-US" sz="2000" b="1" spc="-10" dirty="0">
                <a:solidFill>
                  <a:srgbClr val="FF0000"/>
                </a:solidFill>
                <a:latin typeface="+mn-ea"/>
              </a:rPr>
              <a:t>建模、编程、论文</a:t>
            </a:r>
            <a:r>
              <a:rPr lang="zh-CN" altLang="en-US" sz="2000" spc="-10" dirty="0">
                <a:solidFill>
                  <a:schemeClr val="tx1">
                    <a:lumMod val="85000"/>
                    <a:lumOff val="15000"/>
                  </a:schemeClr>
                </a:solidFill>
                <a:latin typeface="+mn-ea"/>
              </a:rPr>
              <a:t>三种角色。</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建模：需要掌握一定量的常见模型，看到问题需要快速整理出思路并代入。</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编程：需要有较强的代码实现能力。因为比赛只有三四天，如果在过程中发现代码有</a:t>
            </a:r>
            <a:r>
              <a:rPr lang="en-US" altLang="zh-CN" sz="2000" spc="-10" dirty="0">
                <a:solidFill>
                  <a:schemeClr val="tx1">
                    <a:lumMod val="85000"/>
                    <a:lumOff val="15000"/>
                  </a:schemeClr>
                </a:solidFill>
                <a:latin typeface="+mn-ea"/>
              </a:rPr>
              <a:t>bug</a:t>
            </a:r>
            <a:r>
              <a:rPr lang="zh-CN" altLang="en-US" sz="2000" spc="-10" dirty="0">
                <a:solidFill>
                  <a:schemeClr val="tx1">
                    <a:lumMod val="85000"/>
                    <a:lumOff val="15000"/>
                  </a:schemeClr>
                </a:solidFill>
                <a:latin typeface="+mn-ea"/>
              </a:rPr>
              <a:t>调不出来或者就是实现不了，就会导致比赛结束了结果都出不来。比较推荐掌握</a:t>
            </a:r>
            <a:r>
              <a:rPr lang="en-US" altLang="zh-CN" sz="2000" spc="-10" dirty="0" err="1">
                <a:solidFill>
                  <a:schemeClr val="tx1">
                    <a:lumMod val="85000"/>
                    <a:lumOff val="15000"/>
                  </a:schemeClr>
                </a:solidFill>
                <a:latin typeface="+mn-ea"/>
              </a:rPr>
              <a:t>Matlab</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Python</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）中的一些语言，其中</a:t>
            </a:r>
            <a:r>
              <a:rPr lang="en-US" altLang="zh-CN" sz="2000" spc="-10" dirty="0" err="1">
                <a:solidFill>
                  <a:schemeClr val="tx1">
                    <a:lumMod val="85000"/>
                    <a:lumOff val="15000"/>
                  </a:schemeClr>
                </a:solidFill>
                <a:latin typeface="+mn-ea"/>
              </a:rPr>
              <a:t>Matlab</a:t>
            </a:r>
            <a:r>
              <a:rPr lang="zh-CN" altLang="en-US" sz="2000" spc="-10" dirty="0">
                <a:solidFill>
                  <a:schemeClr val="tx1">
                    <a:lumMod val="85000"/>
                    <a:lumOff val="15000"/>
                  </a:schemeClr>
                </a:solidFill>
                <a:latin typeface="+mn-ea"/>
              </a:rPr>
              <a:t>对付求微分方程和画图很有效，</a:t>
            </a:r>
            <a:r>
              <a:rPr lang="en-US" altLang="zh-CN" sz="2000" spc="-10" dirty="0">
                <a:solidFill>
                  <a:schemeClr val="tx1">
                    <a:lumMod val="85000"/>
                    <a:lumOff val="15000"/>
                  </a:schemeClr>
                </a:solidFill>
                <a:latin typeface="+mn-ea"/>
              </a:rPr>
              <a:t>Python</a:t>
            </a:r>
            <a:r>
              <a:rPr lang="zh-CN" altLang="en-US" sz="2000" spc="-10" dirty="0">
                <a:solidFill>
                  <a:schemeClr val="tx1">
                    <a:lumMod val="85000"/>
                    <a:lumOff val="15000"/>
                  </a:schemeClr>
                </a:solidFill>
                <a:latin typeface="+mn-ea"/>
              </a:rPr>
              <a:t>是处理大数据、机器学习和智能算法，</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是最通用的语言。最好在比赛前准备好一些板子（例如模拟退火算法）。</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论文：负责将成果转化为可读的文章。需要逻辑性和文字表述功底好，熟悉各类排版风格和图表，同时要在比赛中实时</a:t>
            </a:r>
            <a:r>
              <a:rPr lang="en-US" altLang="zh-CN" sz="2000" spc="-10" dirty="0">
                <a:solidFill>
                  <a:schemeClr val="tx1">
                    <a:lumMod val="85000"/>
                    <a:lumOff val="15000"/>
                  </a:schemeClr>
                </a:solidFill>
                <a:latin typeface="+mn-ea"/>
              </a:rPr>
              <a:t>carry</a:t>
            </a:r>
            <a:r>
              <a:rPr lang="zh-CN" altLang="en-US" sz="2000" spc="-10" dirty="0">
                <a:solidFill>
                  <a:schemeClr val="tx1">
                    <a:lumMod val="85000"/>
                    <a:lumOff val="15000"/>
                  </a:schemeClr>
                </a:solidFill>
                <a:latin typeface="+mn-ea"/>
              </a:rPr>
              <a:t>速度，论文进度要跟上解题进度。需要掌握</a:t>
            </a:r>
            <a:r>
              <a:rPr lang="en-US" altLang="zh-CN" sz="2000" spc="-10" dirty="0">
                <a:solidFill>
                  <a:schemeClr val="tx1">
                    <a:lumMod val="85000"/>
                    <a:lumOff val="15000"/>
                  </a:schemeClr>
                </a:solidFill>
                <a:latin typeface="+mn-ea"/>
              </a:rPr>
              <a:t>Word</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Latex</a:t>
            </a:r>
            <a:r>
              <a:rPr lang="zh-CN" altLang="en-US" sz="2000" spc="-10" dirty="0">
                <a:solidFill>
                  <a:schemeClr val="tx1">
                    <a:lumMod val="85000"/>
                    <a:lumOff val="15000"/>
                  </a:schemeClr>
                </a:solidFill>
                <a:latin typeface="+mn-ea"/>
              </a:rPr>
              <a:t>排版，同时要阅读大量优秀论文，找出高质量的论文模式，并通过借鉴与模仿形成个人写作风格。</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407789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867615"/>
          </a:xfrm>
          <a:prstGeom prst="rect">
            <a:avLst/>
          </a:prstGeom>
          <a:noFill/>
        </p:spPr>
        <p:txBody>
          <a:bodyPr wrap="square">
            <a:spAutoFit/>
          </a:bodyPr>
          <a:lstStyle/>
          <a:p>
            <a:pPr>
              <a:lnSpc>
                <a:spcPct val="120000"/>
              </a:lnSpc>
            </a:pPr>
            <a:r>
              <a:rPr lang="en-US" altLang="zh-CN" sz="2000" b="1" spc="-10" dirty="0">
                <a:solidFill>
                  <a:schemeClr val="tx1">
                    <a:lumMod val="85000"/>
                    <a:lumOff val="15000"/>
                  </a:schemeClr>
                </a:solidFill>
                <a:latin typeface="+mn-ea"/>
              </a:rPr>
              <a:t>Tip</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②推荐的资料：</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            清风 </a:t>
            </a:r>
            <a:r>
              <a:rPr lang="en-US" altLang="zh-CN" sz="2000" spc="-10" dirty="0">
                <a:solidFill>
                  <a:schemeClr val="tx1">
                    <a:lumMod val="85000"/>
                    <a:lumOff val="15000"/>
                  </a:schemeClr>
                </a:solidFill>
                <a:latin typeface="+mn-ea"/>
              </a:rPr>
              <a:t>- </a:t>
            </a:r>
            <a:r>
              <a:rPr lang="zh-CN" altLang="en-US" sz="2000" b="0" i="0" dirty="0">
                <a:solidFill>
                  <a:srgbClr val="212121"/>
                </a:solidFill>
                <a:effectLst/>
                <a:latin typeface="-apple-system"/>
              </a:rPr>
              <a:t>数学建模算法、编程和写作培训                          </a:t>
            </a:r>
            <a:r>
              <a:rPr lang="en-US" altLang="zh-CN" sz="2000" b="0" i="0" dirty="0">
                <a:solidFill>
                  <a:srgbClr val="212121"/>
                </a:solidFill>
                <a:effectLst/>
                <a:latin typeface="-apple-system"/>
              </a:rPr>
              <a:t>《</a:t>
            </a:r>
            <a:r>
              <a:rPr lang="zh-CN" altLang="en-US" sz="2000" b="0" i="0" dirty="0">
                <a:solidFill>
                  <a:srgbClr val="212121"/>
                </a:solidFill>
                <a:effectLst/>
                <a:latin typeface="-apple-system"/>
              </a:rPr>
              <a:t>数学建模算法与</a:t>
            </a:r>
            <a:r>
              <a:rPr lang="zh-CN" altLang="en-US" sz="2000" dirty="0">
                <a:solidFill>
                  <a:srgbClr val="212121"/>
                </a:solidFill>
                <a:latin typeface="-apple-system"/>
              </a:rPr>
              <a:t>应用</a:t>
            </a:r>
            <a:r>
              <a:rPr lang="en-US" altLang="zh-CN" sz="2000" dirty="0">
                <a:solidFill>
                  <a:srgbClr val="212121"/>
                </a:solidFill>
                <a:latin typeface="-apple-system"/>
              </a:rPr>
              <a:t>》</a:t>
            </a:r>
            <a:r>
              <a:rPr lang="zh-CN" altLang="en-US" sz="2000" dirty="0">
                <a:solidFill>
                  <a:srgbClr val="212121"/>
                </a:solidFill>
                <a:latin typeface="-apple-system"/>
              </a:rPr>
              <a:t>司守奎</a:t>
            </a:r>
            <a:endParaRPr lang="en-US" altLang="zh-CN" sz="2000" dirty="0">
              <a:solidFill>
                <a:srgbClr val="212121"/>
              </a:solidFill>
              <a:latin typeface="-apple-system"/>
            </a:endParaRPr>
          </a:p>
          <a:p>
            <a:pPr>
              <a:lnSpc>
                <a:spcPct val="120000"/>
              </a:lnSpc>
            </a:pPr>
            <a:endParaRPr lang="en-US" altLang="zh-CN" sz="2000" b="0" i="0" dirty="0">
              <a:solidFill>
                <a:srgbClr val="212121"/>
              </a:solidFill>
              <a:effectLst/>
              <a:latin typeface="-apple-system"/>
            </a:endParaRPr>
          </a:p>
          <a:p>
            <a:pPr algn="ctr">
              <a:lnSpc>
                <a:spcPct val="120000"/>
              </a:lnSpc>
            </a:pPr>
            <a:r>
              <a:rPr lang="zh-CN" altLang="en-US" sz="2000" b="0" i="0" dirty="0">
                <a:solidFill>
                  <a:srgbClr val="212121"/>
                </a:solidFill>
                <a:effectLst/>
                <a:latin typeface="-apple-system"/>
              </a:rPr>
              <a:t>除此之外，还有</a:t>
            </a:r>
            <a:r>
              <a:rPr lang="en-US" altLang="zh-CN" sz="2000" b="0" i="0" dirty="0" err="1">
                <a:solidFill>
                  <a:srgbClr val="212121"/>
                </a:solidFill>
                <a:effectLst/>
                <a:latin typeface="-apple-system"/>
              </a:rPr>
              <a:t>Matlab</a:t>
            </a:r>
            <a:r>
              <a:rPr lang="zh-CN" altLang="en-US" sz="2000" b="0" i="0" dirty="0">
                <a:solidFill>
                  <a:srgbClr val="212121"/>
                </a:solidFill>
                <a:effectLst/>
                <a:latin typeface="-apple-system"/>
              </a:rPr>
              <a:t>官方文档以及近十年的国赛、美赛优秀论文集可以学习。</a:t>
            </a:r>
          </a:p>
        </p:txBody>
      </p:sp>
      <p:pic>
        <p:nvPicPr>
          <p:cNvPr id="3" name="图片 2">
            <a:extLst>
              <a:ext uri="{FF2B5EF4-FFF2-40B4-BE49-F238E27FC236}">
                <a16:creationId xmlns:a16="http://schemas.microsoft.com/office/drawing/2014/main" id="{2A2A6B63-6B86-276A-82E9-202BF1B569A6}"/>
              </a:ext>
            </a:extLst>
          </p:cNvPr>
          <p:cNvPicPr>
            <a:picLocks noChangeAspect="1"/>
          </p:cNvPicPr>
          <p:nvPr/>
        </p:nvPicPr>
        <p:blipFill>
          <a:blip r:embed="rId3"/>
          <a:stretch>
            <a:fillRect/>
          </a:stretch>
        </p:blipFill>
        <p:spPr>
          <a:xfrm>
            <a:off x="1506813" y="2017096"/>
            <a:ext cx="4381725" cy="2355971"/>
          </a:xfrm>
          <a:prstGeom prst="rect">
            <a:avLst/>
          </a:prstGeom>
        </p:spPr>
      </p:pic>
      <p:pic>
        <p:nvPicPr>
          <p:cNvPr id="5" name="图片 4">
            <a:extLst>
              <a:ext uri="{FF2B5EF4-FFF2-40B4-BE49-F238E27FC236}">
                <a16:creationId xmlns:a16="http://schemas.microsoft.com/office/drawing/2014/main" id="{E3FC5225-1E66-7DC1-D286-D41BF9432DD4}"/>
              </a:ext>
            </a:extLst>
          </p:cNvPr>
          <p:cNvPicPr>
            <a:picLocks noChangeAspect="1"/>
          </p:cNvPicPr>
          <p:nvPr/>
        </p:nvPicPr>
        <p:blipFill>
          <a:blip r:embed="rId4"/>
          <a:stretch>
            <a:fillRect/>
          </a:stretch>
        </p:blipFill>
        <p:spPr>
          <a:xfrm>
            <a:off x="8223549" y="1698045"/>
            <a:ext cx="1858637" cy="2905854"/>
          </a:xfrm>
          <a:prstGeom prst="rect">
            <a:avLst/>
          </a:prstGeom>
        </p:spPr>
      </p:pic>
    </p:spTree>
    <p:extLst>
      <p:ext uri="{BB962C8B-B14F-4D97-AF65-F5344CB8AC3E}">
        <p14:creationId xmlns:p14="http://schemas.microsoft.com/office/powerpoint/2010/main" val="2779557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9" y="997584"/>
            <a:ext cx="3856406" cy="3015697"/>
          </a:xfrm>
          <a:prstGeom prst="rect">
            <a:avLst/>
          </a:prstGeom>
          <a:noFill/>
        </p:spPr>
        <p:txBody>
          <a:bodyPr wrap="square">
            <a:spAutoFit/>
          </a:bodyPr>
          <a:lstStyle/>
          <a:p>
            <a:pPr>
              <a:lnSpc>
                <a:spcPct val="120000"/>
              </a:lnSpc>
            </a:pPr>
            <a:r>
              <a:rPr lang="en-US" altLang="zh-CN" sz="2000" b="1" spc="-10" dirty="0">
                <a:solidFill>
                  <a:schemeClr val="tx1">
                    <a:lumMod val="85000"/>
                    <a:lumOff val="15000"/>
                  </a:schemeClr>
                </a:solidFill>
                <a:latin typeface="+mn-ea"/>
              </a:rPr>
              <a:t>Tip</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③可以练手的小比赛：</a:t>
            </a:r>
            <a:endParaRPr lang="en-US" altLang="zh-CN" sz="2000" b="1"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不要求多，不然太累会得不偿失</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但是平时的比赛确实是促进自己提高的最快方式（也是及时摆脱摆烂队友的最好方式）！</a:t>
            </a:r>
            <a:endParaRPr lang="en-US" altLang="zh-CN" sz="2000" spc="-10" dirty="0">
              <a:solidFill>
                <a:schemeClr val="tx1">
                  <a:lumMod val="85000"/>
                  <a:lumOff val="15000"/>
                </a:schemeClr>
              </a:solidFill>
              <a:latin typeface="+mn-ea"/>
            </a:endParaRPr>
          </a:p>
        </p:txBody>
      </p:sp>
      <p:pic>
        <p:nvPicPr>
          <p:cNvPr id="7" name="图片 6">
            <a:extLst>
              <a:ext uri="{FF2B5EF4-FFF2-40B4-BE49-F238E27FC236}">
                <a16:creationId xmlns:a16="http://schemas.microsoft.com/office/drawing/2014/main" id="{5F38D0D2-E52B-FCA6-1723-F0F64044C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277" y="171166"/>
            <a:ext cx="4185487" cy="6030202"/>
          </a:xfrm>
          <a:prstGeom prst="rect">
            <a:avLst/>
          </a:prstGeom>
        </p:spPr>
      </p:pic>
    </p:spTree>
    <p:extLst>
      <p:ext uri="{BB962C8B-B14F-4D97-AF65-F5344CB8AC3E}">
        <p14:creationId xmlns:p14="http://schemas.microsoft.com/office/powerpoint/2010/main" val="509955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9" y="997584"/>
            <a:ext cx="11050954" cy="5231689"/>
          </a:xfrm>
          <a:prstGeom prst="rect">
            <a:avLst/>
          </a:prstGeom>
          <a:noFill/>
        </p:spPr>
        <p:txBody>
          <a:bodyPr wrap="square">
            <a:spAutoFit/>
          </a:bodyPr>
          <a:lstStyle/>
          <a:p>
            <a:pPr>
              <a:lnSpc>
                <a:spcPct val="120000"/>
              </a:lnSpc>
            </a:pPr>
            <a:r>
              <a:rPr lang="en-US" altLang="zh-CN" sz="2000" b="1" spc="-10" dirty="0">
                <a:solidFill>
                  <a:schemeClr val="tx1">
                    <a:lumMod val="85000"/>
                    <a:lumOff val="15000"/>
                  </a:schemeClr>
                </a:solidFill>
                <a:latin typeface="+mn-ea"/>
              </a:rPr>
              <a:t>2022</a:t>
            </a:r>
            <a:r>
              <a:rPr lang="zh-CN" altLang="en-US" sz="2000" b="1" spc="-10" dirty="0">
                <a:solidFill>
                  <a:schemeClr val="tx1">
                    <a:lumMod val="85000"/>
                    <a:lumOff val="15000"/>
                  </a:schemeClr>
                </a:solidFill>
                <a:latin typeface="+mn-ea"/>
              </a:rPr>
              <a:t>年华科数模国赛、美赛获奖数据</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gn="ctr">
              <a:lnSpc>
                <a:spcPct val="120000"/>
              </a:lnSpc>
            </a:pPr>
            <a:r>
              <a:rPr lang="zh-CN" altLang="en-US" sz="2000" b="1" spc="-10" dirty="0">
                <a:solidFill>
                  <a:schemeClr val="tx1">
                    <a:lumMod val="85000"/>
                    <a:lumOff val="15000"/>
                  </a:schemeClr>
                </a:solidFill>
                <a:latin typeface="+mn-ea"/>
              </a:rPr>
              <a:t>选题也要博弈！</a:t>
            </a:r>
            <a:endParaRPr lang="en-US" altLang="zh-CN" sz="2000" b="1" spc="-10" dirty="0">
              <a:solidFill>
                <a:schemeClr val="tx1">
                  <a:lumMod val="85000"/>
                  <a:lumOff val="15000"/>
                </a:schemeClr>
              </a:solidFill>
              <a:latin typeface="+mn-ea"/>
            </a:endParaRPr>
          </a:p>
        </p:txBody>
      </p:sp>
      <p:graphicFrame>
        <p:nvGraphicFramePr>
          <p:cNvPr id="5" name="表格 4">
            <a:extLst>
              <a:ext uri="{FF2B5EF4-FFF2-40B4-BE49-F238E27FC236}">
                <a16:creationId xmlns:a16="http://schemas.microsoft.com/office/drawing/2014/main" id="{8DB2487A-3B6E-94B4-0FA0-93A988CE4123}"/>
              </a:ext>
            </a:extLst>
          </p:cNvPr>
          <p:cNvGraphicFramePr>
            <a:graphicFrameLocks noGrp="1"/>
          </p:cNvGraphicFramePr>
          <p:nvPr>
            <p:extLst>
              <p:ext uri="{D42A27DB-BD31-4B8C-83A1-F6EECF244321}">
                <p14:modId xmlns:p14="http://schemas.microsoft.com/office/powerpoint/2010/main" val="343586137"/>
              </p:ext>
            </p:extLst>
          </p:nvPr>
        </p:nvGraphicFramePr>
        <p:xfrm>
          <a:off x="2038350" y="1535906"/>
          <a:ext cx="8115300" cy="2495550"/>
        </p:xfrm>
        <a:graphic>
          <a:graphicData uri="http://schemas.openxmlformats.org/drawingml/2006/table">
            <a:tbl>
              <a:tblPr>
                <a:tableStyleId>{5C22544A-7EE6-4342-B048-85BDC9FD1C3A}</a:tableStyleId>
              </a:tblPr>
              <a:tblGrid>
                <a:gridCol w="1358900">
                  <a:extLst>
                    <a:ext uri="{9D8B030D-6E8A-4147-A177-3AD203B41FA5}">
                      <a16:colId xmlns:a16="http://schemas.microsoft.com/office/drawing/2014/main" val="2780193451"/>
                    </a:ext>
                  </a:extLst>
                </a:gridCol>
                <a:gridCol w="965200">
                  <a:extLst>
                    <a:ext uri="{9D8B030D-6E8A-4147-A177-3AD203B41FA5}">
                      <a16:colId xmlns:a16="http://schemas.microsoft.com/office/drawing/2014/main" val="2872421687"/>
                    </a:ext>
                  </a:extLst>
                </a:gridCol>
                <a:gridCol w="965200">
                  <a:extLst>
                    <a:ext uri="{9D8B030D-6E8A-4147-A177-3AD203B41FA5}">
                      <a16:colId xmlns:a16="http://schemas.microsoft.com/office/drawing/2014/main" val="2314289560"/>
                    </a:ext>
                  </a:extLst>
                </a:gridCol>
                <a:gridCol w="965200">
                  <a:extLst>
                    <a:ext uri="{9D8B030D-6E8A-4147-A177-3AD203B41FA5}">
                      <a16:colId xmlns:a16="http://schemas.microsoft.com/office/drawing/2014/main" val="2368685501"/>
                    </a:ext>
                  </a:extLst>
                </a:gridCol>
                <a:gridCol w="965200">
                  <a:extLst>
                    <a:ext uri="{9D8B030D-6E8A-4147-A177-3AD203B41FA5}">
                      <a16:colId xmlns:a16="http://schemas.microsoft.com/office/drawing/2014/main" val="2347027584"/>
                    </a:ext>
                  </a:extLst>
                </a:gridCol>
                <a:gridCol w="965200">
                  <a:extLst>
                    <a:ext uri="{9D8B030D-6E8A-4147-A177-3AD203B41FA5}">
                      <a16:colId xmlns:a16="http://schemas.microsoft.com/office/drawing/2014/main" val="2463807399"/>
                    </a:ext>
                  </a:extLst>
                </a:gridCol>
                <a:gridCol w="965200">
                  <a:extLst>
                    <a:ext uri="{9D8B030D-6E8A-4147-A177-3AD203B41FA5}">
                      <a16:colId xmlns:a16="http://schemas.microsoft.com/office/drawing/2014/main" val="2357993358"/>
                    </a:ext>
                  </a:extLst>
                </a:gridCol>
                <a:gridCol w="965200">
                  <a:extLst>
                    <a:ext uri="{9D8B030D-6E8A-4147-A177-3AD203B41FA5}">
                      <a16:colId xmlns:a16="http://schemas.microsoft.com/office/drawing/2014/main" val="1477713986"/>
                    </a:ext>
                  </a:extLst>
                </a:gridCol>
              </a:tblGrid>
              <a:tr h="190500">
                <a:tc>
                  <a:txBody>
                    <a:bodyPr/>
                    <a:lstStyle/>
                    <a:p>
                      <a:pPr algn="l" fontAlgn="ctr"/>
                      <a:r>
                        <a:rPr lang="zh-CN" altLang="en-US" sz="1600" u="none" strike="noStrike">
                          <a:effectLst/>
                        </a:rPr>
                        <a:t>美赛</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题目</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a:effectLst/>
                        </a:rPr>
                        <a:t>O</a:t>
                      </a:r>
                      <a:r>
                        <a:rPr lang="zh-CN" altLang="en-US" sz="1600" u="none" strike="noStrike">
                          <a:effectLst/>
                        </a:rPr>
                        <a:t>奖</a:t>
                      </a:r>
                      <a:r>
                        <a:rPr lang="en-US" altLang="zh-CN" sz="1600" u="none" strike="noStrike">
                          <a:effectLst/>
                        </a:rPr>
                        <a:t>&lt;1%</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a:effectLst/>
                        </a:rPr>
                        <a:t>F</a:t>
                      </a:r>
                      <a:r>
                        <a:rPr lang="zh-CN" altLang="en-US" sz="1600" u="none" strike="noStrike">
                          <a:effectLst/>
                        </a:rPr>
                        <a:t>奖</a:t>
                      </a:r>
                      <a:r>
                        <a:rPr lang="en-US" altLang="zh-CN" sz="1600" u="none" strike="noStrike">
                          <a:effectLst/>
                        </a:rPr>
                        <a:t>2%</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a:effectLst/>
                        </a:rPr>
                        <a:t>M</a:t>
                      </a:r>
                      <a:r>
                        <a:rPr lang="zh-CN" altLang="en-US" sz="1600" u="none" strike="noStrike">
                          <a:effectLst/>
                        </a:rPr>
                        <a:t>奖</a:t>
                      </a:r>
                      <a:r>
                        <a:rPr lang="en-US" altLang="zh-CN" sz="1600" u="none" strike="noStrike">
                          <a:effectLst/>
                        </a:rPr>
                        <a:t>7%</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H</a:t>
                      </a:r>
                      <a:r>
                        <a:rPr lang="zh-CN" altLang="en-US" sz="1600" u="none" strike="noStrike" dirty="0">
                          <a:effectLst/>
                        </a:rPr>
                        <a:t>奖</a:t>
                      </a:r>
                      <a:r>
                        <a:rPr lang="en-US" altLang="zh-CN" sz="1600" u="none" strike="noStrike" dirty="0">
                          <a:effectLst/>
                        </a:rPr>
                        <a:t>21%</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参赛队数</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总获奖比率</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488067632"/>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A</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2</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5</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14</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84</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965465463"/>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B</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1</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3</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19</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49</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685351520"/>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C</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4</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21</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57</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201</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577156043"/>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D</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3</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15</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63653608"/>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E</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2</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16</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29</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174</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265920228"/>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dirty="0">
                          <a:effectLst/>
                        </a:rPr>
                        <a:t>F</a:t>
                      </a:r>
                      <a:endParaRPr 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0</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13</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46</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502821537"/>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1600" u="none" strike="noStrike">
                          <a:effectLst/>
                        </a:rPr>
                        <a:t>total</a:t>
                      </a:r>
                      <a:endParaRPr 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2</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18</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45</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135</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569</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169641482"/>
                  </a:ext>
                </a:extLst>
              </a:tr>
              <a:tr h="190500">
                <a:tc>
                  <a:txBody>
                    <a:bodyPr/>
                    <a:lstStyle/>
                    <a:p>
                      <a:pPr algn="l" fontAlgn="ctr"/>
                      <a:r>
                        <a:rPr lang="zh-CN" altLang="en-US" sz="1600" u="none" strike="noStrike">
                          <a:effectLst/>
                        </a:rPr>
                        <a:t>获奖比率</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0.00351</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0.03163</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0.07908</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0.23725</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0.35149</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877363046"/>
                  </a:ext>
                </a:extLst>
              </a:tr>
            </a:tbl>
          </a:graphicData>
        </a:graphic>
      </p:graphicFrame>
      <p:graphicFrame>
        <p:nvGraphicFramePr>
          <p:cNvPr id="8" name="表格 7">
            <a:extLst>
              <a:ext uri="{FF2B5EF4-FFF2-40B4-BE49-F238E27FC236}">
                <a16:creationId xmlns:a16="http://schemas.microsoft.com/office/drawing/2014/main" id="{9DE88398-AB2C-1E55-14A6-EBDBCFA649A4}"/>
              </a:ext>
            </a:extLst>
          </p:cNvPr>
          <p:cNvGraphicFramePr>
            <a:graphicFrameLocks noGrp="1"/>
          </p:cNvGraphicFramePr>
          <p:nvPr>
            <p:extLst>
              <p:ext uri="{D42A27DB-BD31-4B8C-83A1-F6EECF244321}">
                <p14:modId xmlns:p14="http://schemas.microsoft.com/office/powerpoint/2010/main" val="183445447"/>
              </p:ext>
            </p:extLst>
          </p:nvPr>
        </p:nvGraphicFramePr>
        <p:xfrm>
          <a:off x="1529315" y="4367589"/>
          <a:ext cx="9133370" cy="1244600"/>
        </p:xfrm>
        <a:graphic>
          <a:graphicData uri="http://schemas.openxmlformats.org/drawingml/2006/table">
            <a:tbl>
              <a:tblPr>
                <a:tableStyleId>{5C22544A-7EE6-4342-B048-85BDC9FD1C3A}</a:tableStyleId>
              </a:tblPr>
              <a:tblGrid>
                <a:gridCol w="1529375">
                  <a:extLst>
                    <a:ext uri="{9D8B030D-6E8A-4147-A177-3AD203B41FA5}">
                      <a16:colId xmlns:a16="http://schemas.microsoft.com/office/drawing/2014/main" val="915567300"/>
                    </a:ext>
                  </a:extLst>
                </a:gridCol>
                <a:gridCol w="1086285">
                  <a:extLst>
                    <a:ext uri="{9D8B030D-6E8A-4147-A177-3AD203B41FA5}">
                      <a16:colId xmlns:a16="http://schemas.microsoft.com/office/drawing/2014/main" val="841236883"/>
                    </a:ext>
                  </a:extLst>
                </a:gridCol>
                <a:gridCol w="1086285">
                  <a:extLst>
                    <a:ext uri="{9D8B030D-6E8A-4147-A177-3AD203B41FA5}">
                      <a16:colId xmlns:a16="http://schemas.microsoft.com/office/drawing/2014/main" val="2370811377"/>
                    </a:ext>
                  </a:extLst>
                </a:gridCol>
                <a:gridCol w="1086285">
                  <a:extLst>
                    <a:ext uri="{9D8B030D-6E8A-4147-A177-3AD203B41FA5}">
                      <a16:colId xmlns:a16="http://schemas.microsoft.com/office/drawing/2014/main" val="3883602936"/>
                    </a:ext>
                  </a:extLst>
                </a:gridCol>
                <a:gridCol w="1086285">
                  <a:extLst>
                    <a:ext uri="{9D8B030D-6E8A-4147-A177-3AD203B41FA5}">
                      <a16:colId xmlns:a16="http://schemas.microsoft.com/office/drawing/2014/main" val="130240898"/>
                    </a:ext>
                  </a:extLst>
                </a:gridCol>
                <a:gridCol w="1086285">
                  <a:extLst>
                    <a:ext uri="{9D8B030D-6E8A-4147-A177-3AD203B41FA5}">
                      <a16:colId xmlns:a16="http://schemas.microsoft.com/office/drawing/2014/main" val="3994211565"/>
                    </a:ext>
                  </a:extLst>
                </a:gridCol>
                <a:gridCol w="1086285">
                  <a:extLst>
                    <a:ext uri="{9D8B030D-6E8A-4147-A177-3AD203B41FA5}">
                      <a16:colId xmlns:a16="http://schemas.microsoft.com/office/drawing/2014/main" val="496019950"/>
                    </a:ext>
                  </a:extLst>
                </a:gridCol>
                <a:gridCol w="1086285">
                  <a:extLst>
                    <a:ext uri="{9D8B030D-6E8A-4147-A177-3AD203B41FA5}">
                      <a16:colId xmlns:a16="http://schemas.microsoft.com/office/drawing/2014/main" val="68851798"/>
                    </a:ext>
                  </a:extLst>
                </a:gridCol>
              </a:tblGrid>
              <a:tr h="190500">
                <a:tc>
                  <a:txBody>
                    <a:bodyPr/>
                    <a:lstStyle/>
                    <a:p>
                      <a:pPr algn="l" fontAlgn="ctr"/>
                      <a:r>
                        <a:rPr lang="zh-CN" altLang="en-US" sz="1600" u="none" strike="noStrike">
                          <a:effectLst/>
                        </a:rPr>
                        <a:t>国赛</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国一</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国二</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省一</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省二</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省三</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参赛队数</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1600" u="none" strike="noStrike">
                          <a:effectLst/>
                        </a:rPr>
                        <a:t>总获奖比率</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3302591322"/>
                  </a:ext>
                </a:extLst>
              </a:tr>
              <a:tr h="190500">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3</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2</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16</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48</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a:effectLst/>
                        </a:rPr>
                        <a:t>65</a:t>
                      </a:r>
                      <a:endParaRPr lang="en-US" altLang="zh-CN"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239</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258836311"/>
                  </a:ext>
                </a:extLst>
              </a:tr>
              <a:tr h="190500">
                <a:tc>
                  <a:txBody>
                    <a:bodyPr/>
                    <a:lstStyle/>
                    <a:p>
                      <a:pPr algn="l" fontAlgn="ctr"/>
                      <a:r>
                        <a:rPr lang="zh-CN" altLang="en-US" sz="1600" u="none" strike="noStrike">
                          <a:effectLst/>
                        </a:rPr>
                        <a:t>获奖比率</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0.01255</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0.00836</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0.06694</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0.2008</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0.27196</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0.56066</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1515535480"/>
                  </a:ext>
                </a:extLst>
              </a:tr>
              <a:tr h="190500">
                <a:tc>
                  <a:txBody>
                    <a:bodyPr/>
                    <a:lstStyle/>
                    <a:p>
                      <a:pPr algn="l" fontAlgn="ctr"/>
                      <a:r>
                        <a:rPr lang="zh-CN" altLang="en-US" sz="1600" u="none" strike="noStrike">
                          <a:effectLst/>
                        </a:rPr>
                        <a:t>在湖北省中的占比</a:t>
                      </a: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0.1875</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0.04545</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0.09580</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0.19354</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1600" u="none" strike="noStrike" dirty="0">
                          <a:effectLst/>
                        </a:rPr>
                        <a:t>0.1900</a:t>
                      </a:r>
                      <a:endParaRPr lang="en-US" altLang="zh-CN" sz="1600" b="0" i="0" u="none" strike="noStrike" dirty="0">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endParaRPr lang="zh-CN" altLang="en-US" sz="1600" b="0" i="0" u="none" strike="noStrike" dirty="0">
                        <a:effectLst/>
                        <a:latin typeface="宋体" panose="02010600030101010101" pitchFamily="2" charset="-122"/>
                        <a:ea typeface="宋体" panose="02010600030101010101" pitchFamily="2" charset="-122"/>
                      </a:endParaRPr>
                    </a:p>
                  </a:txBody>
                  <a:tcPr marL="6350" marR="6350" marT="6350" marB="0" anchor="ctr"/>
                </a:tc>
                <a:extLst>
                  <a:ext uri="{0D108BD9-81ED-4DB2-BD59-A6C34878D82A}">
                    <a16:rowId xmlns:a16="http://schemas.microsoft.com/office/drawing/2014/main" val="2919324170"/>
                  </a:ext>
                </a:extLst>
              </a:tr>
            </a:tbl>
          </a:graphicData>
        </a:graphic>
      </p:graphicFrame>
    </p:spTree>
    <p:extLst>
      <p:ext uri="{BB962C8B-B14F-4D97-AF65-F5344CB8AC3E}">
        <p14:creationId xmlns:p14="http://schemas.microsoft.com/office/powerpoint/2010/main" val="654072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二、数学建模比赛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30374"/>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多加群，总能找到合适的资料（和队友）</a:t>
            </a:r>
            <a:endParaRPr lang="en-US" altLang="zh-CN" sz="2000" spc="-10" dirty="0">
              <a:solidFill>
                <a:schemeClr val="tx1">
                  <a:lumMod val="85000"/>
                  <a:lumOff val="15000"/>
                </a:schemeClr>
              </a:solidFill>
              <a:latin typeface="+mn-ea"/>
            </a:endParaRPr>
          </a:p>
        </p:txBody>
      </p:sp>
      <p:pic>
        <p:nvPicPr>
          <p:cNvPr id="5" name="图片 4">
            <a:extLst>
              <a:ext uri="{FF2B5EF4-FFF2-40B4-BE49-F238E27FC236}">
                <a16:creationId xmlns:a16="http://schemas.microsoft.com/office/drawing/2014/main" id="{E088DA0E-BC69-AB0B-2F9F-B09595DE0460}"/>
              </a:ext>
            </a:extLst>
          </p:cNvPr>
          <p:cNvPicPr>
            <a:picLocks noChangeAspect="1"/>
          </p:cNvPicPr>
          <p:nvPr/>
        </p:nvPicPr>
        <p:blipFill rotWithShape="1">
          <a:blip r:embed="rId3">
            <a:extLst>
              <a:ext uri="{28A0092B-C50C-407E-A947-70E740481C1C}">
                <a14:useLocalDpi xmlns:a14="http://schemas.microsoft.com/office/drawing/2010/main" val="0"/>
              </a:ext>
            </a:extLst>
          </a:blip>
          <a:srcRect t="11473" b="64496"/>
          <a:stretch/>
        </p:blipFill>
        <p:spPr>
          <a:xfrm>
            <a:off x="670781" y="2429539"/>
            <a:ext cx="4033406" cy="1998922"/>
          </a:xfrm>
          <a:prstGeom prst="rect">
            <a:avLst/>
          </a:prstGeom>
        </p:spPr>
      </p:pic>
      <p:pic>
        <p:nvPicPr>
          <p:cNvPr id="7" name="图片 6">
            <a:extLst>
              <a:ext uri="{FF2B5EF4-FFF2-40B4-BE49-F238E27FC236}">
                <a16:creationId xmlns:a16="http://schemas.microsoft.com/office/drawing/2014/main" id="{D2A14436-013D-0036-F02C-862F583498EC}"/>
              </a:ext>
            </a:extLst>
          </p:cNvPr>
          <p:cNvPicPr>
            <a:picLocks noChangeAspect="1"/>
          </p:cNvPicPr>
          <p:nvPr/>
        </p:nvPicPr>
        <p:blipFill rotWithShape="1">
          <a:blip r:embed="rId4">
            <a:extLst>
              <a:ext uri="{28A0092B-C50C-407E-A947-70E740481C1C}">
                <a14:useLocalDpi xmlns:a14="http://schemas.microsoft.com/office/drawing/2010/main" val="0"/>
              </a:ext>
            </a:extLst>
          </a:blip>
          <a:srcRect t="5271"/>
          <a:stretch/>
        </p:blipFill>
        <p:spPr>
          <a:xfrm>
            <a:off x="8724819" y="1427958"/>
            <a:ext cx="2394735" cy="4678326"/>
          </a:xfrm>
          <a:prstGeom prst="rect">
            <a:avLst/>
          </a:prstGeom>
        </p:spPr>
      </p:pic>
      <p:pic>
        <p:nvPicPr>
          <p:cNvPr id="9" name="图片 8">
            <a:extLst>
              <a:ext uri="{FF2B5EF4-FFF2-40B4-BE49-F238E27FC236}">
                <a16:creationId xmlns:a16="http://schemas.microsoft.com/office/drawing/2014/main" id="{F984525D-7FAC-F854-0D3A-D000430FF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106" y="1427958"/>
            <a:ext cx="2610673" cy="4678326"/>
          </a:xfrm>
          <a:prstGeom prst="rect">
            <a:avLst/>
          </a:prstGeom>
        </p:spPr>
      </p:pic>
    </p:spTree>
    <p:extLst>
      <p:ext uri="{BB962C8B-B14F-4D97-AF65-F5344CB8AC3E}">
        <p14:creationId xmlns:p14="http://schemas.microsoft.com/office/powerpoint/2010/main" val="1621080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三、算法类比赛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493025"/>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主要特点：专业强相关、锻炼真实代码能力（以后不管是工作还是读研都很重要）、思维要求较高、计院特色之一</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代表性竞赛：</a:t>
            </a:r>
            <a:r>
              <a:rPr lang="zh-CN" altLang="en-US" sz="2000" b="1" spc="-10" dirty="0">
                <a:solidFill>
                  <a:schemeClr val="tx1">
                    <a:lumMod val="85000"/>
                    <a:lumOff val="15000"/>
                  </a:schemeClr>
                </a:solidFill>
                <a:latin typeface="+mn-ea"/>
              </a:rPr>
              <a:t>蓝桥杯全国软件和信息技术专业人才大赛、</a:t>
            </a:r>
            <a:r>
              <a:rPr lang="en-US" altLang="zh-CN" sz="2000" b="1" spc="-10" dirty="0">
                <a:solidFill>
                  <a:schemeClr val="tx1">
                    <a:lumMod val="85000"/>
                    <a:lumOff val="15000"/>
                  </a:schemeClr>
                </a:solidFill>
                <a:latin typeface="+mn-ea"/>
              </a:rPr>
              <a:t>ACM-ICPC</a:t>
            </a:r>
            <a:r>
              <a:rPr lang="zh-CN" altLang="en-US" sz="2000" b="1" spc="-10" dirty="0">
                <a:solidFill>
                  <a:schemeClr val="tx1">
                    <a:lumMod val="85000"/>
                    <a:lumOff val="15000"/>
                  </a:schemeClr>
                </a:solidFill>
                <a:latin typeface="+mn-ea"/>
              </a:rPr>
              <a:t>国际大学生程序设计竞赛、</a:t>
            </a:r>
            <a:r>
              <a:rPr lang="en-US" altLang="zh-CN" sz="2000" b="1" spc="-10" dirty="0">
                <a:solidFill>
                  <a:schemeClr val="tx1">
                    <a:lumMod val="85000"/>
                    <a:lumOff val="15000"/>
                  </a:schemeClr>
                </a:solidFill>
                <a:latin typeface="+mn-ea"/>
              </a:rPr>
              <a:t>CCPC</a:t>
            </a:r>
            <a:r>
              <a:rPr lang="zh-CN" altLang="en-US" sz="2000" b="1" spc="-10" dirty="0">
                <a:solidFill>
                  <a:schemeClr val="tx1">
                    <a:lumMod val="85000"/>
                    <a:lumOff val="15000"/>
                  </a:schemeClr>
                </a:solidFill>
                <a:latin typeface="+mn-ea"/>
              </a:rPr>
              <a:t>中国大学生程序设计竞赛、</a:t>
            </a:r>
            <a:r>
              <a:rPr lang="en-US" altLang="zh-CN" sz="2000" b="1" spc="-10" dirty="0">
                <a:solidFill>
                  <a:schemeClr val="tx1">
                    <a:lumMod val="85000"/>
                    <a:lumOff val="15000"/>
                  </a:schemeClr>
                </a:solidFill>
                <a:latin typeface="+mn-ea"/>
              </a:rPr>
              <a:t>CCF CCSP</a:t>
            </a:r>
            <a:r>
              <a:rPr lang="zh-CN" altLang="en-US" sz="2000" b="1" spc="-10" dirty="0">
                <a:solidFill>
                  <a:schemeClr val="tx1">
                    <a:lumMod val="85000"/>
                    <a:lumOff val="15000"/>
                  </a:schemeClr>
                </a:solidFill>
                <a:latin typeface="+mn-ea"/>
              </a:rPr>
              <a:t>大学生系统与程序设计竞赛</a:t>
            </a:r>
            <a:endParaRPr lang="en-US" altLang="zh-CN" sz="2000" b="1"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rgbClr val="FF0000"/>
                </a:solidFill>
                <a:latin typeface="+mn-ea"/>
              </a:rPr>
              <a:t>建议配合上一次课程（算法竞赛入门）进行准备，此处只简单说明</a:t>
            </a:r>
            <a:endParaRPr lang="en-US" altLang="zh-CN" sz="2000" spc="-10" dirty="0">
              <a:solidFill>
                <a:srgbClr val="FF0000"/>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对于蓝桥杯，报名费</a:t>
            </a:r>
            <a:r>
              <a:rPr lang="en-US" altLang="zh-CN" sz="2000" spc="-10" dirty="0">
                <a:solidFill>
                  <a:schemeClr val="tx1">
                    <a:lumMod val="85000"/>
                    <a:lumOff val="15000"/>
                  </a:schemeClr>
                </a:solidFill>
                <a:latin typeface="+mn-ea"/>
              </a:rPr>
              <a:t>300</a:t>
            </a:r>
            <a:r>
              <a:rPr lang="zh-CN" altLang="en-US" sz="2000" spc="-10" dirty="0">
                <a:solidFill>
                  <a:schemeClr val="tx1">
                    <a:lumMod val="85000"/>
                    <a:lumOff val="15000"/>
                  </a:schemeClr>
                </a:solidFill>
                <a:latin typeface="+mn-ea"/>
              </a:rPr>
              <a:t>元，分为</a:t>
            </a:r>
            <a:r>
              <a:rPr lang="en-US" altLang="zh-CN" sz="2000" spc="-10" dirty="0">
                <a:solidFill>
                  <a:schemeClr val="tx1">
                    <a:lumMod val="85000"/>
                    <a:lumOff val="15000"/>
                  </a:schemeClr>
                </a:solidFill>
                <a:latin typeface="+mn-ea"/>
              </a:rPr>
              <a:t>C++/Python/Java/Web</a:t>
            </a:r>
            <a:r>
              <a:rPr lang="zh-CN" altLang="en-US" sz="2000" spc="-10" dirty="0">
                <a:solidFill>
                  <a:schemeClr val="tx1">
                    <a:lumMod val="85000"/>
                    <a:lumOff val="15000"/>
                  </a:schemeClr>
                </a:solidFill>
                <a:latin typeface="+mn-ea"/>
              </a:rPr>
              <a:t>程序开发</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软件测试等多个组。</a:t>
            </a:r>
            <a:r>
              <a:rPr lang="zh-CN" altLang="en-US" sz="2000" b="1" spc="-10" dirty="0">
                <a:solidFill>
                  <a:schemeClr val="tx1">
                    <a:lumMod val="85000"/>
                    <a:lumOff val="15000"/>
                  </a:schemeClr>
                </a:solidFill>
                <a:latin typeface="+mn-ea"/>
              </a:rPr>
              <a:t>省一二三</a:t>
            </a:r>
            <a:r>
              <a:rPr lang="en-US" altLang="zh-CN" sz="2000" b="1" spc="-10" dirty="0">
                <a:solidFill>
                  <a:schemeClr val="tx1">
                    <a:lumMod val="85000"/>
                    <a:lumOff val="15000"/>
                  </a:schemeClr>
                </a:solidFill>
                <a:latin typeface="+mn-ea"/>
              </a:rPr>
              <a:t>+0.8/0.5/0.3</a:t>
            </a:r>
            <a:r>
              <a:rPr lang="zh-CN" altLang="en-US" sz="2000" b="1" spc="-10" dirty="0">
                <a:solidFill>
                  <a:schemeClr val="tx1">
                    <a:lumMod val="85000"/>
                    <a:lumOff val="15000"/>
                  </a:schemeClr>
                </a:solidFill>
                <a:latin typeface="+mn-ea"/>
              </a:rPr>
              <a:t>，省一可以进入国赛并由计院报销报名费，国一二三</a:t>
            </a:r>
            <a:r>
              <a:rPr lang="en-US" altLang="zh-CN" sz="2000" b="1" spc="-10" dirty="0">
                <a:solidFill>
                  <a:schemeClr val="tx1">
                    <a:lumMod val="85000"/>
                    <a:lumOff val="15000"/>
                  </a:schemeClr>
                </a:solidFill>
                <a:latin typeface="+mn-ea"/>
              </a:rPr>
              <a:t>+4/2/1</a:t>
            </a:r>
            <a:r>
              <a:rPr lang="zh-CN" altLang="en-US" sz="2000" spc="-10" dirty="0">
                <a:solidFill>
                  <a:schemeClr val="tx1">
                    <a:lumMod val="85000"/>
                    <a:lumOff val="15000"/>
                  </a:schemeClr>
                </a:solidFill>
                <a:latin typeface="+mn-ea"/>
              </a:rPr>
              <a:t>。省赛一般在</a:t>
            </a:r>
            <a:r>
              <a:rPr lang="en-US" altLang="zh-CN" sz="2000" spc="-10" dirty="0">
                <a:solidFill>
                  <a:schemeClr val="tx1">
                    <a:lumMod val="85000"/>
                    <a:lumOff val="15000"/>
                  </a:schemeClr>
                </a:solidFill>
                <a:latin typeface="+mn-ea"/>
              </a:rPr>
              <a:t>4</a:t>
            </a:r>
            <a:r>
              <a:rPr lang="zh-CN" altLang="en-US" sz="2000" spc="-10" dirty="0">
                <a:solidFill>
                  <a:schemeClr val="tx1">
                    <a:lumMod val="85000"/>
                    <a:lumOff val="15000"/>
                  </a:schemeClr>
                </a:solidFill>
                <a:latin typeface="+mn-ea"/>
              </a:rPr>
              <a:t>月举行，决赛在</a:t>
            </a:r>
            <a:r>
              <a:rPr lang="en-US" altLang="zh-CN" sz="2000" spc="-10" dirty="0">
                <a:solidFill>
                  <a:schemeClr val="tx1">
                    <a:lumMod val="85000"/>
                    <a:lumOff val="15000"/>
                  </a:schemeClr>
                </a:solidFill>
                <a:latin typeface="+mn-ea"/>
              </a:rPr>
              <a:t>5-6</a:t>
            </a:r>
            <a:r>
              <a:rPr lang="zh-CN" altLang="en-US" sz="2000" spc="-10" dirty="0">
                <a:solidFill>
                  <a:schemeClr val="tx1">
                    <a:lumMod val="85000"/>
                    <a:lumOff val="15000"/>
                  </a:schemeClr>
                </a:solidFill>
                <a:latin typeface="+mn-ea"/>
              </a:rPr>
              <a:t>月。</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根据以往情况来看</a:t>
            </a:r>
            <a:r>
              <a:rPr lang="en-US" altLang="zh-CN" sz="2000" spc="-10" dirty="0">
                <a:solidFill>
                  <a:schemeClr val="tx1">
                    <a:lumMod val="85000"/>
                    <a:lumOff val="15000"/>
                  </a:schemeClr>
                </a:solidFill>
                <a:latin typeface="+mn-ea"/>
              </a:rPr>
              <a:t>C++</a:t>
            </a:r>
            <a:r>
              <a:rPr lang="zh-CN" altLang="en-US" sz="2000" spc="-10" dirty="0">
                <a:solidFill>
                  <a:schemeClr val="tx1">
                    <a:lumMod val="85000"/>
                    <a:lumOff val="15000"/>
                  </a:schemeClr>
                </a:solidFill>
                <a:latin typeface="+mn-ea"/>
              </a:rPr>
              <a:t>组大佬多，去年的省一大部分都是</a:t>
            </a:r>
            <a:r>
              <a:rPr lang="en-US" altLang="zh-CN" sz="2000" spc="-10" dirty="0">
                <a:solidFill>
                  <a:schemeClr val="tx1">
                    <a:lumMod val="85000"/>
                    <a:lumOff val="15000"/>
                  </a:schemeClr>
                </a:solidFill>
                <a:latin typeface="+mn-ea"/>
              </a:rPr>
              <a:t>OI</a:t>
            </a:r>
            <a:r>
              <a:rPr lang="zh-CN" altLang="en-US" sz="2000" spc="-10" dirty="0">
                <a:solidFill>
                  <a:schemeClr val="tx1">
                    <a:lumMod val="85000"/>
                    <a:lumOff val="15000"/>
                  </a:schemeClr>
                </a:solidFill>
                <a:latin typeface="+mn-ea"/>
              </a:rPr>
              <a:t>佬（初高中参加信息学竞赛的）。</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2957044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三、算法类比赛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538370"/>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首先，不要指望在课堂上学到很多算法和</a:t>
            </a:r>
            <a:r>
              <a:rPr lang="en-US" altLang="zh-CN" sz="2000" spc="-10" dirty="0">
                <a:solidFill>
                  <a:schemeClr val="tx1">
                    <a:lumMod val="85000"/>
                    <a:lumOff val="15000"/>
                  </a:schemeClr>
                </a:solidFill>
                <a:latin typeface="+mn-ea"/>
              </a:rPr>
              <a:t>coding</a:t>
            </a:r>
            <a:r>
              <a:rPr lang="zh-CN" altLang="en-US" sz="2000" spc="-10" dirty="0">
                <a:solidFill>
                  <a:schemeClr val="tx1">
                    <a:lumMod val="85000"/>
                    <a:lumOff val="15000"/>
                  </a:schemeClr>
                </a:solidFill>
                <a:latin typeface="+mn-ea"/>
              </a:rPr>
              <a:t>经验，一切都依赖于</a:t>
            </a:r>
            <a:r>
              <a:rPr lang="zh-CN" altLang="en-US" sz="2000" b="1" spc="-10" dirty="0">
                <a:solidFill>
                  <a:srgbClr val="FF0000"/>
                </a:solidFill>
                <a:latin typeface="+mn-ea"/>
              </a:rPr>
              <a:t>大量刷题</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推荐几个网站：</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①洛谷（</a:t>
            </a:r>
            <a:r>
              <a:rPr lang="en-US" altLang="zh-CN" sz="2000" spc="-10" dirty="0">
                <a:solidFill>
                  <a:schemeClr val="tx1">
                    <a:lumMod val="85000"/>
                    <a:lumOff val="15000"/>
                  </a:schemeClr>
                </a:solidFill>
                <a:latin typeface="+mn-ea"/>
                <a:hlinkClick r:id="rId3"/>
              </a:rPr>
              <a:t>www.luogu.com.cn</a:t>
            </a:r>
            <a:r>
              <a:rPr lang="zh-CN" altLang="en-US" sz="2000" spc="-10" dirty="0">
                <a:solidFill>
                  <a:schemeClr val="tx1">
                    <a:lumMod val="85000"/>
                    <a:lumOff val="15000"/>
                  </a:schemeClr>
                </a:solidFill>
                <a:latin typeface="+mn-ea"/>
              </a:rPr>
              <a:t>），题库数量大，一般都有题解，涵盖了大量</a:t>
            </a:r>
            <a:r>
              <a:rPr lang="en-US" altLang="zh-CN" sz="2000" spc="-10" dirty="0">
                <a:solidFill>
                  <a:schemeClr val="tx1">
                    <a:lumMod val="85000"/>
                    <a:lumOff val="15000"/>
                  </a:schemeClr>
                </a:solidFill>
                <a:latin typeface="+mn-ea"/>
              </a:rPr>
              <a:t>NOIP</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USACO</a:t>
            </a:r>
            <a:r>
              <a:rPr lang="zh-CN" altLang="en-US" sz="2000" spc="-10" dirty="0">
                <a:solidFill>
                  <a:schemeClr val="tx1">
                    <a:lumMod val="85000"/>
                    <a:lumOff val="15000"/>
                  </a:schemeClr>
                </a:solidFill>
                <a:latin typeface="+mn-ea"/>
              </a:rPr>
              <a:t>以及各省省选的题，值得一做。同时，其官方题单质量比较高，基本覆盖了算竞中会用到的各类算法。</a:t>
            </a:r>
            <a:endParaRPr lang="en-US" altLang="zh-CN" sz="2000" spc="-10" dirty="0">
              <a:solidFill>
                <a:schemeClr val="tx1">
                  <a:lumMod val="85000"/>
                  <a:lumOff val="15000"/>
                </a:schemeClr>
              </a:solidFill>
              <a:latin typeface="+mn-ea"/>
            </a:endParaRPr>
          </a:p>
        </p:txBody>
      </p:sp>
      <p:pic>
        <p:nvPicPr>
          <p:cNvPr id="3" name="图片 2">
            <a:extLst>
              <a:ext uri="{FF2B5EF4-FFF2-40B4-BE49-F238E27FC236}">
                <a16:creationId xmlns:a16="http://schemas.microsoft.com/office/drawing/2014/main" id="{B698A521-A5BF-037C-FE20-6BFAB89EE92A}"/>
              </a:ext>
            </a:extLst>
          </p:cNvPr>
          <p:cNvPicPr>
            <a:picLocks noChangeAspect="1"/>
          </p:cNvPicPr>
          <p:nvPr/>
        </p:nvPicPr>
        <p:blipFill>
          <a:blip r:embed="rId4"/>
          <a:stretch>
            <a:fillRect/>
          </a:stretch>
        </p:blipFill>
        <p:spPr>
          <a:xfrm>
            <a:off x="841473" y="2678531"/>
            <a:ext cx="6193907" cy="3489525"/>
          </a:xfrm>
          <a:prstGeom prst="rect">
            <a:avLst/>
          </a:prstGeom>
        </p:spPr>
      </p:pic>
      <p:sp>
        <p:nvSpPr>
          <p:cNvPr id="6" name="文本框 5">
            <a:extLst>
              <a:ext uri="{FF2B5EF4-FFF2-40B4-BE49-F238E27FC236}">
                <a16:creationId xmlns:a16="http://schemas.microsoft.com/office/drawing/2014/main" id="{C242448D-4612-31AE-1BA6-3129D5D64A49}"/>
              </a:ext>
            </a:extLst>
          </p:cNvPr>
          <p:cNvSpPr txBox="1"/>
          <p:nvPr/>
        </p:nvSpPr>
        <p:spPr>
          <a:xfrm>
            <a:off x="7333179" y="3272790"/>
            <a:ext cx="4017348" cy="1631216"/>
          </a:xfrm>
          <a:prstGeom prst="rect">
            <a:avLst/>
          </a:prstGeom>
          <a:noFill/>
        </p:spPr>
        <p:txBody>
          <a:bodyPr wrap="square">
            <a:spAutoFit/>
          </a:bodyPr>
          <a:lstStyle/>
          <a:p>
            <a:r>
              <a:rPr lang="zh-CN" altLang="en-US" sz="2000" dirty="0">
                <a:solidFill>
                  <a:schemeClr val="accent6">
                    <a:lumMod val="75000"/>
                  </a:schemeClr>
                </a:solidFill>
              </a:rPr>
              <a:t>普及+提高-的难度应全部会做，提高+省选-的有时间也推荐做</a:t>
            </a:r>
            <a:endParaRPr lang="en-US" altLang="zh-CN" sz="2000" dirty="0">
              <a:solidFill>
                <a:schemeClr val="accent6">
                  <a:lumMod val="75000"/>
                </a:schemeClr>
              </a:solidFill>
            </a:endParaRPr>
          </a:p>
          <a:p>
            <a:endParaRPr lang="en-US" altLang="zh-CN" sz="2000" dirty="0">
              <a:solidFill>
                <a:schemeClr val="accent6">
                  <a:lumMod val="75000"/>
                </a:schemeClr>
              </a:solidFill>
            </a:endParaRPr>
          </a:p>
          <a:p>
            <a:r>
              <a:rPr lang="zh-CN" altLang="en-US" sz="2000" dirty="0">
                <a:solidFill>
                  <a:schemeClr val="accent6">
                    <a:lumMod val="75000"/>
                  </a:schemeClr>
                </a:solidFill>
              </a:rPr>
              <a:t>熟练掌握</a:t>
            </a:r>
            <a:r>
              <a:rPr lang="en-US" altLang="zh-CN" sz="2000" dirty="0">
                <a:solidFill>
                  <a:schemeClr val="accent6">
                    <a:lumMod val="75000"/>
                  </a:schemeClr>
                </a:solidFill>
              </a:rPr>
              <a:t>C++STL</a:t>
            </a:r>
            <a:r>
              <a:rPr lang="zh-CN" altLang="en-US" sz="2000" dirty="0">
                <a:solidFill>
                  <a:schemeClr val="accent6">
                    <a:lumMod val="75000"/>
                  </a:schemeClr>
                </a:solidFill>
              </a:rPr>
              <a:t>以及各类常用数据结构</a:t>
            </a:r>
            <a:endParaRPr lang="zh-CN" altLang="en-US" sz="2000" dirty="0"/>
          </a:p>
        </p:txBody>
      </p:sp>
    </p:spTree>
    <p:extLst>
      <p:ext uri="{BB962C8B-B14F-4D97-AF65-F5344CB8AC3E}">
        <p14:creationId xmlns:p14="http://schemas.microsoft.com/office/powerpoint/2010/main" val="53260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3462337" cy="2862322"/>
          </a:xfrm>
          <a:prstGeom prst="rect">
            <a:avLst/>
          </a:prstGeom>
          <a:noFill/>
        </p:spPr>
        <p:txBody>
          <a:bodyPr wrap="square">
            <a:spAutoFit/>
          </a:bodyPr>
          <a:lstStyle/>
          <a:p>
            <a:pPr algn="l"/>
            <a:endParaRPr lang="en-US" altLang="zh-CN" sz="2000" spc="-10" dirty="0">
              <a:solidFill>
                <a:schemeClr val="tx1">
                  <a:lumMod val="85000"/>
                  <a:lumOff val="15000"/>
                </a:schemeClr>
              </a:solidFill>
              <a:latin typeface="+mn-ea"/>
            </a:endParaRPr>
          </a:p>
          <a:p>
            <a:pPr algn="l"/>
            <a:r>
              <a:rPr lang="zh-CN" altLang="en-US" sz="2000" spc="-10" dirty="0">
                <a:latin typeface="+mn-ea"/>
              </a:rPr>
              <a:t>时间轴：</a:t>
            </a:r>
            <a:endParaRPr lang="en-US" altLang="zh-CN" sz="2000" spc="-10" dirty="0">
              <a:latin typeface="+mn-ea"/>
            </a:endParaRPr>
          </a:p>
          <a:p>
            <a:pPr algn="l"/>
            <a:r>
              <a:rPr lang="zh-CN" altLang="en-US" sz="2000" spc="-10" dirty="0">
                <a:latin typeface="+mn-ea"/>
              </a:rPr>
              <a:t>（</a:t>
            </a:r>
            <a:r>
              <a:rPr lang="en-US" altLang="zh-CN" sz="2000" spc="-10" dirty="0">
                <a:latin typeface="+mn-ea"/>
              </a:rPr>
              <a:t>2022</a:t>
            </a:r>
            <a:r>
              <a:rPr lang="zh-CN" altLang="en-US" sz="2000" spc="-10" dirty="0">
                <a:latin typeface="+mn-ea"/>
              </a:rPr>
              <a:t>年第八届）</a:t>
            </a:r>
            <a:endParaRPr lang="en-US" altLang="zh-CN" sz="2000" spc="-10" dirty="0">
              <a:latin typeface="+mn-ea"/>
            </a:endParaRPr>
          </a:p>
          <a:p>
            <a:pPr algn="l"/>
            <a:endParaRPr lang="en-US" altLang="zh-CN" sz="2000" spc="-10" dirty="0">
              <a:latin typeface="+mn-ea"/>
            </a:endParaRPr>
          </a:p>
          <a:p>
            <a:pPr algn="l"/>
            <a:endParaRPr lang="en-US" altLang="zh-CN" sz="2000" spc="-10" dirty="0">
              <a:latin typeface="+mn-ea"/>
            </a:endParaRPr>
          </a:p>
          <a:p>
            <a:pPr algn="l"/>
            <a:endParaRPr lang="en-US" altLang="zh-CN" sz="2000" spc="-10" dirty="0">
              <a:latin typeface="+mn-ea"/>
            </a:endParaRPr>
          </a:p>
          <a:p>
            <a:pPr algn="l"/>
            <a:r>
              <a:rPr lang="zh-CN" altLang="en-US" sz="2000" spc="-10" dirty="0">
                <a:latin typeface="+mn-ea"/>
              </a:rPr>
              <a:t>可以看到从</a:t>
            </a:r>
            <a:r>
              <a:rPr lang="en-US" altLang="zh-CN" sz="2000" spc="-10" dirty="0">
                <a:latin typeface="+mn-ea"/>
              </a:rPr>
              <a:t>2</a:t>
            </a:r>
            <a:r>
              <a:rPr lang="zh-CN" altLang="en-US" sz="2000" spc="-10" dirty="0">
                <a:latin typeface="+mn-ea"/>
              </a:rPr>
              <a:t>月开始，</a:t>
            </a:r>
            <a:r>
              <a:rPr lang="en-US" altLang="zh-CN" sz="2000" spc="-10" dirty="0">
                <a:latin typeface="+mn-ea"/>
              </a:rPr>
              <a:t>11</a:t>
            </a:r>
            <a:r>
              <a:rPr lang="zh-CN" altLang="en-US" sz="2000" spc="-10" dirty="0">
                <a:latin typeface="+mn-ea"/>
              </a:rPr>
              <a:t>月中才真正结束</a:t>
            </a:r>
            <a:r>
              <a:rPr lang="en-US" altLang="zh-CN" sz="2000" spc="-10" dirty="0">
                <a:latin typeface="+mn-ea"/>
              </a:rPr>
              <a:t>——</a:t>
            </a:r>
            <a:r>
              <a:rPr lang="zh-CN" altLang="en-US" sz="2000" b="1" spc="-10" dirty="0">
                <a:latin typeface="+mn-ea"/>
              </a:rPr>
              <a:t>长达</a:t>
            </a:r>
            <a:r>
              <a:rPr lang="en-US" altLang="zh-CN" sz="2000" b="1" spc="-10" dirty="0">
                <a:latin typeface="+mn-ea"/>
              </a:rPr>
              <a:t>9</a:t>
            </a:r>
            <a:r>
              <a:rPr lang="zh-CN" altLang="en-US" sz="2000" b="1" spc="-10" dirty="0">
                <a:latin typeface="+mn-ea"/>
              </a:rPr>
              <a:t>个月的准备周期！</a:t>
            </a:r>
            <a:endParaRPr lang="en-US" altLang="zh-CN" sz="2000" b="1" spc="-10" dirty="0">
              <a:latin typeface="+mn-ea"/>
            </a:endParaRPr>
          </a:p>
        </p:txBody>
      </p:sp>
      <p:graphicFrame>
        <p:nvGraphicFramePr>
          <p:cNvPr id="5" name="表格 4">
            <a:extLst>
              <a:ext uri="{FF2B5EF4-FFF2-40B4-BE49-F238E27FC236}">
                <a16:creationId xmlns:a16="http://schemas.microsoft.com/office/drawing/2014/main" id="{A08AD9CB-06D8-3F03-BFBB-68C36B4E4165}"/>
              </a:ext>
            </a:extLst>
          </p:cNvPr>
          <p:cNvGraphicFramePr>
            <a:graphicFrameLocks noGrp="1"/>
          </p:cNvGraphicFramePr>
          <p:nvPr>
            <p:extLst>
              <p:ext uri="{D42A27DB-BD31-4B8C-83A1-F6EECF244321}">
                <p14:modId xmlns:p14="http://schemas.microsoft.com/office/powerpoint/2010/main" val="770888236"/>
              </p:ext>
            </p:extLst>
          </p:nvPr>
        </p:nvGraphicFramePr>
        <p:xfrm>
          <a:off x="4152900" y="997584"/>
          <a:ext cx="7172325" cy="5203191"/>
        </p:xfrm>
        <a:graphic>
          <a:graphicData uri="http://schemas.openxmlformats.org/drawingml/2006/table">
            <a:tbl>
              <a:tblPr firstRow="1" firstCol="1" bandRow="1">
                <a:tableStyleId>{5C22544A-7EE6-4342-B048-85BDC9FD1C3A}</a:tableStyleId>
              </a:tblPr>
              <a:tblGrid>
                <a:gridCol w="2344798">
                  <a:extLst>
                    <a:ext uri="{9D8B030D-6E8A-4147-A177-3AD203B41FA5}">
                      <a16:colId xmlns:a16="http://schemas.microsoft.com/office/drawing/2014/main" val="1293091182"/>
                    </a:ext>
                  </a:extLst>
                </a:gridCol>
                <a:gridCol w="1204681">
                  <a:extLst>
                    <a:ext uri="{9D8B030D-6E8A-4147-A177-3AD203B41FA5}">
                      <a16:colId xmlns:a16="http://schemas.microsoft.com/office/drawing/2014/main" val="3821422600"/>
                    </a:ext>
                  </a:extLst>
                </a:gridCol>
                <a:gridCol w="1204681">
                  <a:extLst>
                    <a:ext uri="{9D8B030D-6E8A-4147-A177-3AD203B41FA5}">
                      <a16:colId xmlns:a16="http://schemas.microsoft.com/office/drawing/2014/main" val="1806795506"/>
                    </a:ext>
                  </a:extLst>
                </a:gridCol>
                <a:gridCol w="2418165">
                  <a:extLst>
                    <a:ext uri="{9D8B030D-6E8A-4147-A177-3AD203B41FA5}">
                      <a16:colId xmlns:a16="http://schemas.microsoft.com/office/drawing/2014/main" val="1811234586"/>
                    </a:ext>
                  </a:extLst>
                </a:gridCol>
              </a:tblGrid>
              <a:tr h="335186">
                <a:tc>
                  <a:txBody>
                    <a:bodyPr/>
                    <a:lstStyle/>
                    <a:p>
                      <a:pPr algn="ctr"/>
                      <a:r>
                        <a:rPr lang="zh-CN" sz="1300" kern="100">
                          <a:effectLst/>
                        </a:rPr>
                        <a:t>赛事流程</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zh-CN" sz="1300" kern="100">
                          <a:effectLst/>
                        </a:rPr>
                        <a:t>开始时间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zh-CN" sz="1300" kern="100">
                          <a:effectLst/>
                        </a:rPr>
                        <a:t>截止时间</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zh-CN" sz="1300" kern="100">
                          <a:effectLst/>
                        </a:rPr>
                        <a:t>备  注</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249525252"/>
                  </a:ext>
                </a:extLst>
              </a:tr>
              <a:tr h="672502">
                <a:tc>
                  <a:txBody>
                    <a:bodyPr/>
                    <a:lstStyle/>
                    <a:p>
                      <a:pPr algn="ctr">
                        <a:lnSpc>
                          <a:spcPts val="2000"/>
                        </a:lnSpc>
                      </a:pPr>
                      <a:r>
                        <a:rPr lang="zh-CN" sz="1300" kern="100">
                          <a:effectLst/>
                        </a:rPr>
                        <a:t>校赛第一轮征集</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en-US" sz="13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en-US" sz="1300" kern="100">
                          <a:effectLst/>
                        </a:rPr>
                        <a:t>2</a:t>
                      </a:r>
                      <a:r>
                        <a:rPr lang="zh-CN" sz="1300" kern="100">
                          <a:effectLst/>
                        </a:rPr>
                        <a:t>月</a:t>
                      </a:r>
                      <a:r>
                        <a:rPr lang="en-US" sz="1300" kern="100">
                          <a:effectLst/>
                        </a:rPr>
                        <a:t>25</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dirty="0">
                          <a:effectLst/>
                        </a:rPr>
                        <a:t>直通校赛决赛</a:t>
                      </a:r>
                      <a:r>
                        <a:rPr lang="en-US" sz="1300" kern="100" dirty="0">
                          <a:effectLst/>
                        </a:rPr>
                        <a:t>5-10</a:t>
                      </a:r>
                      <a:r>
                        <a:rPr lang="zh-CN" sz="1300" kern="100" dirty="0">
                          <a:effectLst/>
                        </a:rPr>
                        <a:t>项</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173997590"/>
                  </a:ext>
                </a:extLst>
              </a:tr>
              <a:tr h="672502">
                <a:tc>
                  <a:txBody>
                    <a:bodyPr/>
                    <a:lstStyle/>
                    <a:p>
                      <a:pPr algn="ctr">
                        <a:lnSpc>
                          <a:spcPts val="2000"/>
                        </a:lnSpc>
                      </a:pPr>
                      <a:r>
                        <a:rPr lang="zh-CN" sz="1300" kern="100">
                          <a:effectLst/>
                        </a:rPr>
                        <a:t>大赛官方通知发布</a:t>
                      </a:r>
                      <a:br>
                        <a:rPr lang="en-US" sz="1300" kern="100">
                          <a:effectLst/>
                        </a:rPr>
                      </a:br>
                      <a:r>
                        <a:rPr lang="zh-CN" sz="1300" kern="100">
                          <a:effectLst/>
                        </a:rPr>
                        <a:t>（校赛第二轮）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en-US" sz="1300" kern="100">
                          <a:effectLst/>
                        </a:rPr>
                        <a:t>4</a:t>
                      </a:r>
                      <a:r>
                        <a:rPr lang="zh-CN" sz="1300" kern="100">
                          <a:effectLst/>
                        </a:rPr>
                        <a:t>月</a:t>
                      </a:r>
                      <a:r>
                        <a:rPr lang="en-US" sz="1300" kern="100">
                          <a:effectLst/>
                        </a:rPr>
                        <a:t>1</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r>
                        <a:rPr lang="en-US" sz="1300" kern="100">
                          <a:effectLst/>
                        </a:rPr>
                        <a:t>5</a:t>
                      </a:r>
                      <a:r>
                        <a:rPr lang="zh-CN" sz="1300" kern="100">
                          <a:effectLst/>
                        </a:rPr>
                        <a:t>月</a:t>
                      </a:r>
                      <a:r>
                        <a:rPr lang="en-US" sz="1300" kern="100">
                          <a:effectLst/>
                        </a:rPr>
                        <a:t>1</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a:effectLst/>
                        </a:rPr>
                        <a:t>主赛道</a:t>
                      </a:r>
                      <a:r>
                        <a:rPr lang="en-US" sz="1300" kern="100">
                          <a:effectLst/>
                        </a:rPr>
                        <a:t>+</a:t>
                      </a:r>
                      <a:r>
                        <a:rPr lang="zh-CN" sz="1300" kern="100">
                          <a:effectLst/>
                        </a:rPr>
                        <a:t>红旅赛道</a:t>
                      </a:r>
                      <a:br>
                        <a:rPr lang="en-US" sz="1300" kern="100">
                          <a:effectLst/>
                        </a:rPr>
                      </a:br>
                      <a:r>
                        <a:rPr lang="zh-CN" sz="1300" kern="100">
                          <a:effectLst/>
                        </a:rPr>
                        <a:t>（</a:t>
                      </a:r>
                      <a:r>
                        <a:rPr lang="en-US" sz="1300" kern="100">
                          <a:effectLst/>
                        </a:rPr>
                        <a:t>https://cy.ncss.cn</a:t>
                      </a:r>
                      <a:r>
                        <a:rPr lang="zh-CN" sz="13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2581471078"/>
                  </a:ext>
                </a:extLst>
              </a:tr>
              <a:tr h="672502">
                <a:tc>
                  <a:txBody>
                    <a:bodyPr/>
                    <a:lstStyle/>
                    <a:p>
                      <a:pPr algn="ctr">
                        <a:lnSpc>
                          <a:spcPts val="2000"/>
                        </a:lnSpc>
                      </a:pPr>
                      <a:r>
                        <a:rPr lang="zh-CN" sz="1300" kern="100">
                          <a:effectLst/>
                        </a:rPr>
                        <a:t>校赛决赛</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5</a:t>
                      </a:r>
                      <a:r>
                        <a:rPr lang="zh-CN" sz="1300" kern="100">
                          <a:effectLst/>
                        </a:rPr>
                        <a:t>月</a:t>
                      </a:r>
                      <a:r>
                        <a:rPr lang="en-US" sz="1300" kern="100">
                          <a:effectLst/>
                        </a:rPr>
                        <a:t>1</a:t>
                      </a:r>
                      <a:r>
                        <a:rPr lang="zh-CN" sz="1300" kern="100">
                          <a:effectLst/>
                        </a:rPr>
                        <a:t>月</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5</a:t>
                      </a:r>
                      <a:r>
                        <a:rPr lang="zh-CN" sz="1300" kern="100">
                          <a:effectLst/>
                        </a:rPr>
                        <a:t>月</a:t>
                      </a:r>
                      <a:r>
                        <a:rPr lang="en-US" sz="1300" kern="100">
                          <a:effectLst/>
                        </a:rPr>
                        <a:t>15</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a:effectLst/>
                        </a:rPr>
                        <a:t>校赛决赛入选</a:t>
                      </a:r>
                      <a:r>
                        <a:rPr lang="en-US" sz="1300" kern="100">
                          <a:effectLst/>
                        </a:rPr>
                        <a:t>40-50</a:t>
                      </a:r>
                      <a:r>
                        <a:rPr lang="zh-CN" sz="1300" kern="100">
                          <a:effectLst/>
                        </a:rPr>
                        <a:t>项目，分校赛一二三等奖</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2359701370"/>
                  </a:ext>
                </a:extLst>
              </a:tr>
              <a:tr h="672502">
                <a:tc>
                  <a:txBody>
                    <a:bodyPr/>
                    <a:lstStyle/>
                    <a:p>
                      <a:pPr algn="ctr">
                        <a:lnSpc>
                          <a:spcPts val="2000"/>
                        </a:lnSpc>
                      </a:pPr>
                      <a:r>
                        <a:rPr lang="zh-CN" sz="1300" kern="100">
                          <a:effectLst/>
                        </a:rPr>
                        <a:t>省赛网评</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7</a:t>
                      </a:r>
                      <a:r>
                        <a:rPr lang="zh-CN" sz="1300" kern="100">
                          <a:effectLst/>
                        </a:rPr>
                        <a:t>月</a:t>
                      </a:r>
                      <a:r>
                        <a:rPr lang="en-US" sz="1300" kern="100">
                          <a:effectLst/>
                        </a:rPr>
                        <a:t>5</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dirty="0">
                          <a:effectLst/>
                        </a:rPr>
                        <a:t>学校推荐</a:t>
                      </a:r>
                      <a:r>
                        <a:rPr lang="en-US" sz="1300" kern="100" dirty="0">
                          <a:effectLst/>
                        </a:rPr>
                        <a:t>30</a:t>
                      </a:r>
                      <a:r>
                        <a:rPr lang="zh-CN" sz="1300" kern="100" dirty="0">
                          <a:effectLst/>
                        </a:rPr>
                        <a:t>多个项目进省赛网评</a:t>
                      </a:r>
                      <a:r>
                        <a:rPr lang="zh-CN" altLang="en-US" sz="1300" kern="100" dirty="0">
                          <a:effectLst/>
                        </a:rPr>
                        <a:t>（淘汰则为省赛铜奖）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83426634"/>
                  </a:ext>
                </a:extLst>
              </a:tr>
              <a:tr h="832993">
                <a:tc>
                  <a:txBody>
                    <a:bodyPr/>
                    <a:lstStyle/>
                    <a:p>
                      <a:pPr algn="ctr">
                        <a:lnSpc>
                          <a:spcPts val="2000"/>
                        </a:lnSpc>
                      </a:pPr>
                      <a:r>
                        <a:rPr lang="zh-CN" sz="1300" kern="100">
                          <a:effectLst/>
                        </a:rPr>
                        <a:t>省赛现场赛</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7</a:t>
                      </a:r>
                      <a:r>
                        <a:rPr lang="zh-CN" sz="1300" kern="100">
                          <a:effectLst/>
                        </a:rPr>
                        <a:t>月</a:t>
                      </a:r>
                      <a:r>
                        <a:rPr lang="en-US" sz="1300" kern="100">
                          <a:effectLst/>
                        </a:rPr>
                        <a:t>30</a:t>
                      </a:r>
                      <a:r>
                        <a:rPr lang="zh-CN" sz="1300" kern="100">
                          <a:effectLst/>
                        </a:rPr>
                        <a:t>日</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dirty="0">
                          <a:effectLst/>
                        </a:rPr>
                        <a:t>学校去年</a:t>
                      </a:r>
                      <a:r>
                        <a:rPr lang="en-US" sz="1300" kern="100" dirty="0">
                          <a:effectLst/>
                        </a:rPr>
                        <a:t>15</a:t>
                      </a:r>
                      <a:r>
                        <a:rPr lang="zh-CN" sz="1300" kern="100" dirty="0">
                          <a:effectLst/>
                        </a:rPr>
                        <a:t>个项目进省赛现场赛，分省赛金</a:t>
                      </a:r>
                      <a:r>
                        <a:rPr lang="zh-CN" altLang="en-US" sz="1300" kern="100" dirty="0">
                          <a:effectLst/>
                        </a:rPr>
                        <a:t>、</a:t>
                      </a:r>
                      <a:r>
                        <a:rPr lang="zh-CN" sz="1300" kern="100" dirty="0">
                          <a:effectLst/>
                        </a:rPr>
                        <a:t>银奖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2262167262"/>
                  </a:ext>
                </a:extLst>
              </a:tr>
              <a:tr h="672502">
                <a:tc>
                  <a:txBody>
                    <a:bodyPr/>
                    <a:lstStyle/>
                    <a:p>
                      <a:pPr algn="ctr">
                        <a:lnSpc>
                          <a:spcPts val="2000"/>
                        </a:lnSpc>
                      </a:pPr>
                      <a:r>
                        <a:rPr lang="zh-CN" sz="1300" kern="100">
                          <a:effectLst/>
                        </a:rPr>
                        <a:t>国赛网评</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dirty="0">
                          <a:effectLst/>
                        </a:rPr>
                        <a:t>9</a:t>
                      </a:r>
                      <a:r>
                        <a:rPr lang="zh-CN" sz="1300" kern="100" dirty="0">
                          <a:effectLst/>
                        </a:rPr>
                        <a:t>月</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dirty="0">
                          <a:effectLst/>
                        </a:rPr>
                        <a:t>9</a:t>
                      </a:r>
                      <a:r>
                        <a:rPr lang="zh-CN" sz="1300" kern="100" dirty="0">
                          <a:effectLst/>
                        </a:rPr>
                        <a:t>月</a:t>
                      </a:r>
                      <a:r>
                        <a:rPr lang="en-US" altLang="zh-CN" sz="1300" kern="100" dirty="0">
                          <a:effectLst/>
                        </a:rPr>
                        <a:t>-10</a:t>
                      </a:r>
                      <a:r>
                        <a:rPr lang="zh-CN" altLang="en-US" sz="1300" kern="100" dirty="0">
                          <a:effectLst/>
                        </a:rPr>
                        <a:t>月</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l">
                        <a:lnSpc>
                          <a:spcPts val="2000"/>
                        </a:lnSpc>
                      </a:pPr>
                      <a:r>
                        <a:rPr lang="zh-CN" sz="1300" kern="100" dirty="0">
                          <a:effectLst/>
                        </a:rPr>
                        <a:t>根据国赛网评确定国赛现场赛名单</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1808350219"/>
                  </a:ext>
                </a:extLst>
              </a:tr>
              <a:tr h="672502">
                <a:tc>
                  <a:txBody>
                    <a:bodyPr/>
                    <a:lstStyle/>
                    <a:p>
                      <a:pPr algn="ctr">
                        <a:lnSpc>
                          <a:spcPts val="2000"/>
                        </a:lnSpc>
                      </a:pPr>
                      <a:r>
                        <a:rPr lang="zh-CN" sz="1300" kern="100">
                          <a:effectLst/>
                        </a:rPr>
                        <a:t>国赛现场赛</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a:effectLst/>
                        </a:rPr>
                        <a: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en-US" sz="1300" kern="100" dirty="0">
                          <a:effectLst/>
                        </a:rPr>
                        <a:t>11</a:t>
                      </a:r>
                      <a:r>
                        <a:rPr lang="zh-CN" altLang="en-US" sz="1300" kern="100" dirty="0">
                          <a:effectLst/>
                        </a:rPr>
                        <a:t>月</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tc>
                  <a:txBody>
                    <a:bodyPr/>
                    <a:lstStyle/>
                    <a:p>
                      <a:pPr algn="ctr">
                        <a:lnSpc>
                          <a:spcPts val="2000"/>
                        </a:lnSpc>
                      </a:pPr>
                      <a:r>
                        <a:rPr lang="zh-CN" sz="1300" kern="100" dirty="0">
                          <a:effectLst/>
                        </a:rPr>
                        <a:t>国赛现场赛决出金银铜奖</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4139" marR="64139" marT="0" marB="0" anchor="ctr"/>
                </a:tc>
                <a:extLst>
                  <a:ext uri="{0D108BD9-81ED-4DB2-BD59-A6C34878D82A}">
                    <a16:rowId xmlns:a16="http://schemas.microsoft.com/office/drawing/2014/main" val="735597551"/>
                  </a:ext>
                </a:extLst>
              </a:tr>
            </a:tbl>
          </a:graphicData>
        </a:graphic>
      </p:graphicFrame>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3509412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三、算法类比赛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907702"/>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推荐几个网站：</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②</a:t>
            </a:r>
            <a:r>
              <a:rPr lang="en-US" altLang="zh-CN" sz="2000" spc="-10" dirty="0" err="1">
                <a:solidFill>
                  <a:schemeClr val="tx1">
                    <a:lumMod val="85000"/>
                    <a:lumOff val="15000"/>
                  </a:schemeClr>
                </a:solidFill>
                <a:latin typeface="+mn-ea"/>
              </a:rPr>
              <a:t>Codeforces</a:t>
            </a:r>
            <a:r>
              <a:rPr lang="zh-CN" altLang="en-US" sz="2000" spc="-10" dirty="0">
                <a:solidFill>
                  <a:schemeClr val="tx1">
                    <a:lumMod val="85000"/>
                    <a:lumOff val="15000"/>
                  </a:schemeClr>
                </a:solidFill>
                <a:latin typeface="+mn-ea"/>
              </a:rPr>
              <a:t>（</a:t>
            </a:r>
            <a:r>
              <a:rPr lang="en-US" altLang="zh-CN" sz="2000" b="1" i="0" u="none" strike="noStrike" dirty="0">
                <a:solidFill>
                  <a:srgbClr val="626675"/>
                </a:solidFill>
                <a:effectLst/>
                <a:latin typeface="Arial" panose="020B0604020202020204" pitchFamily="34" charset="0"/>
                <a:hlinkClick r:id="rId3"/>
              </a:rPr>
              <a:t> codeforces</a:t>
            </a:r>
            <a:r>
              <a:rPr lang="en-US" altLang="zh-CN" sz="2000" b="0" i="0" u="none" strike="noStrike" dirty="0">
                <a:solidFill>
                  <a:srgbClr val="626675"/>
                </a:solidFill>
                <a:effectLst/>
                <a:latin typeface="Arial" panose="020B0604020202020204" pitchFamily="34" charset="0"/>
                <a:hlinkClick r:id="rId3"/>
              </a:rPr>
              <a:t>.com </a:t>
            </a:r>
            <a:r>
              <a:rPr lang="zh-CN" altLang="en-US" sz="2000" spc="-10" dirty="0">
                <a:solidFill>
                  <a:schemeClr val="tx1">
                    <a:lumMod val="85000"/>
                    <a:lumOff val="15000"/>
                  </a:schemeClr>
                </a:solidFill>
                <a:latin typeface="+mn-ea"/>
              </a:rPr>
              <a:t>），全球最大的</a:t>
            </a:r>
            <a:r>
              <a:rPr lang="en-US" altLang="zh-CN" sz="2000" spc="-10" dirty="0">
                <a:solidFill>
                  <a:schemeClr val="tx1">
                    <a:lumMod val="85000"/>
                    <a:lumOff val="15000"/>
                  </a:schemeClr>
                </a:solidFill>
                <a:latin typeface="+mn-ea"/>
              </a:rPr>
              <a:t>OJ</a:t>
            </a:r>
            <a:r>
              <a:rPr lang="zh-CN" altLang="en-US" sz="2000" spc="-10" dirty="0">
                <a:solidFill>
                  <a:schemeClr val="tx1">
                    <a:lumMod val="85000"/>
                    <a:lumOff val="15000"/>
                  </a:schemeClr>
                </a:solidFill>
                <a:latin typeface="+mn-ea"/>
              </a:rPr>
              <a:t>平台，全英文题面，有很多好题原创题，同时经常举办各类月赛。</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③针对蓝桥杯：（</a:t>
            </a:r>
            <a:r>
              <a:rPr lang="en-US" altLang="zh-CN" sz="2000" spc="-10" dirty="0">
                <a:solidFill>
                  <a:schemeClr val="tx1">
                    <a:lumMod val="85000"/>
                    <a:lumOff val="15000"/>
                  </a:schemeClr>
                </a:solidFill>
                <a:latin typeface="+mn-ea"/>
                <a:hlinkClick r:id="rId4"/>
              </a:rPr>
              <a:t>www.lanqiao.cn</a:t>
            </a:r>
            <a:r>
              <a:rPr lang="zh-CN" altLang="en-US" sz="2000" spc="-10" dirty="0">
                <a:solidFill>
                  <a:schemeClr val="tx1">
                    <a:lumMod val="85000"/>
                    <a:lumOff val="15000"/>
                  </a:schemeClr>
                </a:solidFill>
                <a:latin typeface="+mn-ea"/>
                <a:hlinkClick r:id="rId4"/>
              </a:rPr>
              <a:t>），包括</a:t>
            </a:r>
            <a:r>
              <a:rPr lang="en-US" altLang="zh-CN" sz="2000" spc="-10" dirty="0">
                <a:solidFill>
                  <a:schemeClr val="tx1">
                    <a:lumMod val="85000"/>
                    <a:lumOff val="15000"/>
                  </a:schemeClr>
                </a:solidFill>
                <a:latin typeface="+mn-ea"/>
                <a:hlinkClick r:id="rId4"/>
              </a:rPr>
              <a:t>1998-2022</a:t>
            </a:r>
            <a:r>
              <a:rPr lang="zh-CN" altLang="en-US" sz="2000" spc="-10" dirty="0">
                <a:solidFill>
                  <a:schemeClr val="tx1">
                    <a:lumMod val="85000"/>
                    <a:lumOff val="15000"/>
                  </a:schemeClr>
                </a:solidFill>
                <a:latin typeface="+mn-ea"/>
              </a:rPr>
              <a:t>年的全部真题，支持实时评测与记录。</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④</a:t>
            </a:r>
            <a:r>
              <a:rPr lang="en-US" altLang="zh-CN" sz="2000" spc="-10" dirty="0">
                <a:solidFill>
                  <a:schemeClr val="tx1">
                    <a:lumMod val="85000"/>
                    <a:lumOff val="15000"/>
                  </a:schemeClr>
                </a:solidFill>
                <a:latin typeface="+mn-ea"/>
              </a:rPr>
              <a:t>Oi-wiki: </a:t>
            </a:r>
            <a:r>
              <a:rPr lang="en-US" altLang="zh-CN" sz="2000" spc="-10" dirty="0">
                <a:solidFill>
                  <a:schemeClr val="tx1">
                    <a:lumMod val="85000"/>
                    <a:lumOff val="15000"/>
                  </a:schemeClr>
                </a:solidFill>
                <a:latin typeface="+mn-ea"/>
                <a:hlinkClick r:id="rId5">
                  <a:extLst>
                    <a:ext uri="{A12FA001-AC4F-418D-AE19-62706E023703}">
                      <ahyp:hlinkClr xmlns:ahyp="http://schemas.microsoft.com/office/drawing/2018/hyperlinkcolor" val="tx"/>
                    </a:ext>
                  </a:extLst>
                </a:hlinkClick>
              </a:rPr>
              <a:t>https://oi-wiki.org/</a:t>
            </a:r>
            <a:r>
              <a:rPr lang="en-US" altLang="zh-CN" sz="2000" spc="-10" dirty="0">
                <a:solidFill>
                  <a:schemeClr val="tx1">
                    <a:lumMod val="85000"/>
                    <a:lumOff val="15000"/>
                  </a:schemeClr>
                </a:solidFill>
                <a:latin typeface="+mn-ea"/>
              </a:rPr>
              <a:t>  </a:t>
            </a:r>
            <a:r>
              <a:rPr lang="zh-CN" altLang="en-US" sz="2000" spc="-10" dirty="0">
                <a:solidFill>
                  <a:schemeClr val="tx1">
                    <a:lumMod val="85000"/>
                    <a:lumOff val="15000"/>
                  </a:schemeClr>
                </a:solidFill>
                <a:latin typeface="+mn-ea"/>
              </a:rPr>
              <a:t>包含了几乎所有常见知识点，非常好用。</a:t>
            </a:r>
            <a:endParaRPr lang="en-US" altLang="zh-CN" sz="2000" spc="-10" dirty="0">
              <a:solidFill>
                <a:schemeClr val="tx1">
                  <a:lumMod val="85000"/>
                  <a:lumOff val="15000"/>
                </a:schemeClr>
              </a:solidFill>
              <a:latin typeface="+mn-ea"/>
            </a:endParaRPr>
          </a:p>
        </p:txBody>
      </p:sp>
      <p:pic>
        <p:nvPicPr>
          <p:cNvPr id="6" name="图片 5">
            <a:extLst>
              <a:ext uri="{FF2B5EF4-FFF2-40B4-BE49-F238E27FC236}">
                <a16:creationId xmlns:a16="http://schemas.microsoft.com/office/drawing/2014/main" id="{65E12F6B-BEFE-5823-7847-F433AAD7949F}"/>
              </a:ext>
            </a:extLst>
          </p:cNvPr>
          <p:cNvPicPr>
            <a:picLocks noChangeAspect="1"/>
          </p:cNvPicPr>
          <p:nvPr/>
        </p:nvPicPr>
        <p:blipFill rotWithShape="1">
          <a:blip r:embed="rId6">
            <a:extLst>
              <a:ext uri="{28A0092B-C50C-407E-A947-70E740481C1C}">
                <a14:useLocalDpi xmlns:a14="http://schemas.microsoft.com/office/drawing/2010/main" val="0"/>
              </a:ext>
            </a:extLst>
          </a:blip>
          <a:srcRect t="16629" b="21498"/>
          <a:stretch/>
        </p:blipFill>
        <p:spPr>
          <a:xfrm>
            <a:off x="4860040" y="3010328"/>
            <a:ext cx="2471919" cy="3154166"/>
          </a:xfrm>
          <a:prstGeom prst="rect">
            <a:avLst/>
          </a:prstGeom>
        </p:spPr>
      </p:pic>
    </p:spTree>
    <p:extLst>
      <p:ext uri="{BB962C8B-B14F-4D97-AF65-F5344CB8AC3E}">
        <p14:creationId xmlns:p14="http://schemas.microsoft.com/office/powerpoint/2010/main" val="4112381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三、算法类比赛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169038"/>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对于</a:t>
            </a:r>
            <a:r>
              <a:rPr lang="en-US" altLang="zh-CN" sz="2000" spc="-10" dirty="0">
                <a:solidFill>
                  <a:schemeClr val="tx1">
                    <a:lumMod val="85000"/>
                    <a:lumOff val="15000"/>
                  </a:schemeClr>
                </a:solidFill>
                <a:latin typeface="+mn-ea"/>
              </a:rPr>
              <a:t>ACM</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难度大（尤其是思维难度，需要掌握大量算法），需要通过寒暑假集训、新生赛等确定区域赛名额。</a:t>
            </a:r>
            <a:endParaRPr lang="en-US" altLang="zh-CN" sz="2000" spc="-10" dirty="0">
              <a:solidFill>
                <a:schemeClr val="tx1">
                  <a:lumMod val="85000"/>
                  <a:lumOff val="15000"/>
                </a:schemeClr>
              </a:solidFill>
              <a:latin typeface="+mn-ea"/>
            </a:endParaRPr>
          </a:p>
        </p:txBody>
      </p:sp>
      <p:pic>
        <p:nvPicPr>
          <p:cNvPr id="5" name="图片 4">
            <a:extLst>
              <a:ext uri="{FF2B5EF4-FFF2-40B4-BE49-F238E27FC236}">
                <a16:creationId xmlns:a16="http://schemas.microsoft.com/office/drawing/2014/main" id="{889118BD-D430-A4A6-BB84-B2A8DABE100B}"/>
              </a:ext>
            </a:extLst>
          </p:cNvPr>
          <p:cNvPicPr>
            <a:picLocks noChangeAspect="1"/>
          </p:cNvPicPr>
          <p:nvPr/>
        </p:nvPicPr>
        <p:blipFill rotWithShape="1">
          <a:blip r:embed="rId3">
            <a:extLst>
              <a:ext uri="{28A0092B-C50C-407E-A947-70E740481C1C}">
                <a14:useLocalDpi xmlns:a14="http://schemas.microsoft.com/office/drawing/2010/main" val="0"/>
              </a:ext>
            </a:extLst>
          </a:blip>
          <a:srcRect t="12884" b="25542"/>
          <a:stretch/>
        </p:blipFill>
        <p:spPr>
          <a:xfrm>
            <a:off x="8758422" y="2621179"/>
            <a:ext cx="2757303" cy="3042376"/>
          </a:xfrm>
          <a:prstGeom prst="rect">
            <a:avLst/>
          </a:prstGeom>
        </p:spPr>
      </p:pic>
      <p:pic>
        <p:nvPicPr>
          <p:cNvPr id="7" name="图片 6">
            <a:extLst>
              <a:ext uri="{FF2B5EF4-FFF2-40B4-BE49-F238E27FC236}">
                <a16:creationId xmlns:a16="http://schemas.microsoft.com/office/drawing/2014/main" id="{24909966-0DCB-732D-EEA5-8E091EE0E7E1}"/>
              </a:ext>
            </a:extLst>
          </p:cNvPr>
          <p:cNvPicPr>
            <a:picLocks noChangeAspect="1"/>
          </p:cNvPicPr>
          <p:nvPr/>
        </p:nvPicPr>
        <p:blipFill>
          <a:blip r:embed="rId4"/>
          <a:stretch>
            <a:fillRect/>
          </a:stretch>
        </p:blipFill>
        <p:spPr>
          <a:xfrm>
            <a:off x="541471" y="2402019"/>
            <a:ext cx="8216951" cy="3514987"/>
          </a:xfrm>
          <a:prstGeom prst="rect">
            <a:avLst/>
          </a:prstGeom>
        </p:spPr>
      </p:pic>
    </p:spTree>
    <p:extLst>
      <p:ext uri="{BB962C8B-B14F-4D97-AF65-F5344CB8AC3E}">
        <p14:creationId xmlns:p14="http://schemas.microsoft.com/office/powerpoint/2010/main" val="3188892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三、算法类比赛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170646"/>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以下摘自</a:t>
            </a:r>
            <a:r>
              <a:rPr lang="en-US" altLang="zh-CN" sz="2000" spc="-10" dirty="0">
                <a:solidFill>
                  <a:schemeClr val="tx1">
                    <a:lumMod val="85000"/>
                    <a:lumOff val="15000"/>
                  </a:schemeClr>
                </a:solidFill>
                <a:latin typeface="+mn-ea"/>
              </a:rPr>
              <a:t>ACM</a:t>
            </a:r>
            <a:r>
              <a:rPr lang="zh-CN" altLang="en-US" sz="2000" spc="-10" dirty="0">
                <a:solidFill>
                  <a:schemeClr val="tx1">
                    <a:lumMod val="85000"/>
                    <a:lumOff val="15000"/>
                  </a:schemeClr>
                </a:solidFill>
                <a:latin typeface="+mn-ea"/>
              </a:rPr>
              <a:t>校队入门指南：</a:t>
            </a:r>
            <a:endParaRPr lang="en-US" altLang="zh-CN" sz="2000" spc="-10" dirty="0">
              <a:solidFill>
                <a:schemeClr val="tx1">
                  <a:lumMod val="85000"/>
                  <a:lumOff val="15000"/>
                </a:schemeClr>
              </a:solidFill>
              <a:latin typeface="+mn-ea"/>
            </a:endParaRPr>
          </a:p>
          <a:p>
            <a:pPr algn="l"/>
            <a:r>
              <a:rPr lang="zh-CN" altLang="en-US" sz="1800" b="0" i="0" u="none" strike="noStrike" baseline="0" dirty="0">
                <a:solidFill>
                  <a:srgbClr val="333333"/>
                </a:solidFill>
                <a:latin typeface="STSongti-SC-Regular"/>
              </a:rPr>
              <a:t>在 </a:t>
            </a:r>
            <a:r>
              <a:rPr lang="en-US" altLang="zh-CN" sz="1800" b="0" i="0" u="none" strike="noStrike" baseline="0" dirty="0">
                <a:solidFill>
                  <a:srgbClr val="333333"/>
                </a:solidFill>
                <a:latin typeface="T3Font_0"/>
              </a:rPr>
              <a:t>10 </a:t>
            </a:r>
            <a:r>
              <a:rPr lang="zh-CN" altLang="en-US" sz="1800" b="0" i="0" u="none" strike="noStrike" baseline="0" dirty="0">
                <a:solidFill>
                  <a:srgbClr val="333333"/>
                </a:solidFill>
                <a:latin typeface="STSongti-SC-Regular"/>
              </a:rPr>
              <a:t>月中旬，会组织一场新生单人 </a:t>
            </a:r>
            <a:r>
              <a:rPr lang="en-US" altLang="zh-CN" sz="1800" b="0" i="0" u="none" strike="noStrike" baseline="0" dirty="0">
                <a:solidFill>
                  <a:srgbClr val="333333"/>
                </a:solidFill>
                <a:latin typeface="T3Font_0"/>
              </a:rPr>
              <a:t>ACM </a:t>
            </a:r>
            <a:r>
              <a:rPr lang="zh-CN" altLang="en-US" sz="1800" b="0" i="0" u="none" strike="noStrike" baseline="0" dirty="0">
                <a:solidFill>
                  <a:srgbClr val="333333"/>
                </a:solidFill>
                <a:latin typeface="STSongti-SC-Regular"/>
              </a:rPr>
              <a:t>赛制的比赛，仅作为当前赛季（</a:t>
            </a:r>
            <a:r>
              <a:rPr lang="en-US" altLang="zh-CN" sz="1800" b="0" i="0" u="none" strike="noStrike" baseline="0" dirty="0">
                <a:solidFill>
                  <a:srgbClr val="333333"/>
                </a:solidFill>
                <a:latin typeface="T3Font_0"/>
              </a:rPr>
              <a:t>2022 </a:t>
            </a:r>
            <a:r>
              <a:rPr lang="zh-CN" altLang="en-US" sz="1800" b="0" i="0" u="none" strike="noStrike" baseline="0" dirty="0">
                <a:solidFill>
                  <a:srgbClr val="333333"/>
                </a:solidFill>
                <a:latin typeface="STSongti-SC-Regular"/>
              </a:rPr>
              <a:t>年</a:t>
            </a:r>
            <a:r>
              <a:rPr lang="en-US" altLang="zh-CN" sz="1800" b="0" i="0" u="none" strike="noStrike" baseline="0" dirty="0">
                <a:solidFill>
                  <a:srgbClr val="333333"/>
                </a:solidFill>
                <a:latin typeface="T3Font_0"/>
              </a:rPr>
              <a:t>9 </a:t>
            </a:r>
            <a:r>
              <a:rPr lang="zh-CN" altLang="en-US" sz="1800" b="0" i="0" u="none" strike="noStrike" baseline="0" dirty="0">
                <a:solidFill>
                  <a:srgbClr val="333333"/>
                </a:solidFill>
                <a:latin typeface="STSongti-SC-Regular"/>
              </a:rPr>
              <a:t>月</a:t>
            </a:r>
            <a:r>
              <a:rPr lang="en-US" altLang="zh-CN" sz="1800" b="0" i="0" u="none" strike="noStrike" baseline="0" dirty="0">
                <a:solidFill>
                  <a:srgbClr val="333333"/>
                </a:solidFill>
                <a:latin typeface="T3Font_0"/>
              </a:rPr>
              <a:t>-2023 </a:t>
            </a:r>
            <a:r>
              <a:rPr lang="zh-CN" altLang="en-US" sz="1800" b="0" i="0" u="none" strike="noStrike" baseline="0" dirty="0">
                <a:solidFill>
                  <a:srgbClr val="333333"/>
                </a:solidFill>
                <a:latin typeface="STSongti-SC-Regular"/>
              </a:rPr>
              <a:t>年 </a:t>
            </a:r>
            <a:r>
              <a:rPr lang="en-US" altLang="zh-CN" sz="1800" b="0" i="0" u="none" strike="noStrike" baseline="0" dirty="0">
                <a:solidFill>
                  <a:srgbClr val="333333"/>
                </a:solidFill>
                <a:latin typeface="T3Font_0"/>
              </a:rPr>
              <a:t>8 </a:t>
            </a:r>
            <a:r>
              <a:rPr lang="zh-CN" altLang="en-US" sz="1800" b="0" i="0" u="none" strike="noStrike" baseline="0" dirty="0">
                <a:solidFill>
                  <a:srgbClr val="333333"/>
                </a:solidFill>
                <a:latin typeface="STSongti-SC-Regular"/>
              </a:rPr>
              <a:t>月）区域赛名额选拔赛，前几名可以获得今年 </a:t>
            </a:r>
            <a:r>
              <a:rPr lang="en-US" altLang="zh-CN" sz="1800" b="0" i="0" u="none" strike="noStrike" baseline="0" dirty="0">
                <a:solidFill>
                  <a:srgbClr val="333333"/>
                </a:solidFill>
                <a:latin typeface="T3Font_0"/>
              </a:rPr>
              <a:t>11 </a:t>
            </a:r>
            <a:r>
              <a:rPr lang="zh-CN" altLang="en-US" sz="1800" b="0" i="0" u="none" strike="noStrike" baseline="0" dirty="0">
                <a:solidFill>
                  <a:srgbClr val="333333"/>
                </a:solidFill>
                <a:latin typeface="STSongti-SC-Regular"/>
              </a:rPr>
              <a:t>月至 </a:t>
            </a:r>
            <a:r>
              <a:rPr lang="en-US" altLang="zh-CN" sz="1800" b="0" i="0" u="none" strike="noStrike" baseline="0" dirty="0">
                <a:solidFill>
                  <a:srgbClr val="333333"/>
                </a:solidFill>
                <a:latin typeface="T3Font_0"/>
              </a:rPr>
              <a:t>12 </a:t>
            </a:r>
            <a:r>
              <a:rPr lang="zh-CN" altLang="en-US" sz="1800" b="0" i="0" u="none" strike="noStrike" baseline="0" dirty="0">
                <a:solidFill>
                  <a:srgbClr val="333333"/>
                </a:solidFill>
                <a:latin typeface="STSongti-SC-Regular"/>
              </a:rPr>
              <a:t>月</a:t>
            </a:r>
            <a:r>
              <a:rPr lang="en-US" altLang="zh-CN" sz="1800" b="0" i="0" u="none" strike="noStrike" baseline="0" dirty="0">
                <a:solidFill>
                  <a:srgbClr val="333333"/>
                </a:solidFill>
                <a:latin typeface="T3Font_0"/>
              </a:rPr>
              <a:t>ICPC </a:t>
            </a:r>
            <a:r>
              <a:rPr lang="zh-CN" altLang="en-US" sz="1800" b="0" i="0" u="none" strike="noStrike" baseline="0" dirty="0">
                <a:solidFill>
                  <a:srgbClr val="333333"/>
                </a:solidFill>
                <a:latin typeface="STSongti-SC-Regular"/>
              </a:rPr>
              <a:t>或 </a:t>
            </a:r>
            <a:r>
              <a:rPr lang="en-US" altLang="zh-CN" sz="1800" b="0" i="0" u="none" strike="noStrike" baseline="0" dirty="0">
                <a:solidFill>
                  <a:srgbClr val="333333"/>
                </a:solidFill>
                <a:latin typeface="T3Font_0"/>
              </a:rPr>
              <a:t>CCPC </a:t>
            </a:r>
            <a:r>
              <a:rPr lang="zh-CN" altLang="en-US" sz="1800" b="0" i="0" u="none" strike="noStrike" baseline="0" dirty="0">
                <a:solidFill>
                  <a:srgbClr val="333333"/>
                </a:solidFill>
                <a:latin typeface="STSongti-SC-Regular"/>
              </a:rPr>
              <a:t>区域赛参赛资格。</a:t>
            </a:r>
          </a:p>
          <a:p>
            <a:pPr algn="l"/>
            <a:r>
              <a:rPr lang="zh-CN" altLang="en-US" sz="1800" b="0" i="0" u="none" strike="noStrike" baseline="0" dirty="0">
                <a:solidFill>
                  <a:srgbClr val="333333"/>
                </a:solidFill>
                <a:latin typeface="STSongti-SC-Regular"/>
              </a:rPr>
              <a:t>寒假会组织线上讲课（形式初步定为 </a:t>
            </a:r>
            <a:r>
              <a:rPr lang="en-US" altLang="zh-CN" sz="1800" b="0" i="0" u="none" strike="noStrike" baseline="0" dirty="0">
                <a:solidFill>
                  <a:srgbClr val="333333"/>
                </a:solidFill>
                <a:latin typeface="T3Font_0"/>
              </a:rPr>
              <a:t>B </a:t>
            </a:r>
            <a:r>
              <a:rPr lang="zh-CN" altLang="en-US" sz="1800" b="0" i="0" u="none" strike="noStrike" baseline="0" dirty="0">
                <a:solidFill>
                  <a:srgbClr val="333333"/>
                </a:solidFill>
                <a:latin typeface="STSongti-SC-Regular"/>
              </a:rPr>
              <a:t>站直播）以及一些单人训练赛，若想正式加入集训队则必须参加，待训练结束后会根据参加人数和单人训练赛成绩进行初步筛选工作。</a:t>
            </a:r>
            <a:endParaRPr lang="en-US" altLang="zh-CN" sz="2000" b="0" i="0" u="none" strike="noStrike" spc="-10" baseline="0" dirty="0">
              <a:solidFill>
                <a:schemeClr val="tx1">
                  <a:lumMod val="85000"/>
                  <a:lumOff val="15000"/>
                </a:schemeClr>
              </a:solidFill>
              <a:latin typeface="+mn-ea"/>
            </a:endParaRPr>
          </a:p>
          <a:p>
            <a:pPr algn="l"/>
            <a:r>
              <a:rPr lang="zh-CN" altLang="en-US" sz="1800" b="0" i="0" u="none" strike="noStrike" baseline="0" dirty="0">
                <a:solidFill>
                  <a:srgbClr val="333333"/>
                </a:solidFill>
                <a:latin typeface="STSongti-SC-Regular"/>
              </a:rPr>
              <a:t>明年的 </a:t>
            </a:r>
            <a:r>
              <a:rPr lang="en-US" altLang="zh-CN" sz="1800" b="0" i="0" u="none" strike="noStrike" baseline="0" dirty="0">
                <a:solidFill>
                  <a:srgbClr val="333333"/>
                </a:solidFill>
                <a:latin typeface="T3Font_0"/>
              </a:rPr>
              <a:t>3-5 </a:t>
            </a:r>
            <a:r>
              <a:rPr lang="zh-CN" altLang="en-US" sz="1800" b="0" i="0" u="none" strike="noStrike" baseline="0" dirty="0">
                <a:solidFill>
                  <a:srgbClr val="333333"/>
                </a:solidFill>
                <a:latin typeface="STSongti-SC-Regular"/>
              </a:rPr>
              <a:t>月是大量算法竞赛个人赛的比赛时间</a:t>
            </a:r>
            <a:r>
              <a:rPr lang="en-US" altLang="zh-CN" sz="1800" b="0" i="0" u="none" strike="noStrike" baseline="0" dirty="0">
                <a:solidFill>
                  <a:srgbClr val="333333"/>
                </a:solidFill>
                <a:latin typeface="T3Font_10"/>
              </a:rPr>
              <a:t>——</a:t>
            </a:r>
            <a:r>
              <a:rPr lang="en-US" altLang="zh-CN" sz="1800" b="0" i="0" u="none" strike="noStrike" baseline="0" dirty="0">
                <a:solidFill>
                  <a:srgbClr val="333333"/>
                </a:solidFill>
                <a:latin typeface="T3Font_0"/>
              </a:rPr>
              <a:t>4 </a:t>
            </a:r>
            <a:r>
              <a:rPr lang="zh-CN" altLang="en-US" sz="1800" b="0" i="0" u="none" strike="noStrike" baseline="0" dirty="0">
                <a:solidFill>
                  <a:srgbClr val="333333"/>
                </a:solidFill>
                <a:latin typeface="STSongti-SC-Regular"/>
              </a:rPr>
              <a:t>月有蓝桥杯的省赛（单人 </a:t>
            </a:r>
            <a:r>
              <a:rPr lang="en-US" altLang="zh-CN" sz="1800" b="0" i="0" u="none" strike="noStrike" baseline="0" dirty="0">
                <a:solidFill>
                  <a:srgbClr val="333333"/>
                </a:solidFill>
                <a:latin typeface="T3Font_0"/>
              </a:rPr>
              <a:t>OI </a:t>
            </a:r>
            <a:r>
              <a:rPr lang="zh-CN" altLang="en-US" sz="1800" b="0" i="0" u="none" strike="noStrike" baseline="0" dirty="0">
                <a:solidFill>
                  <a:srgbClr val="333333"/>
                </a:solidFill>
                <a:latin typeface="STSongti-SC-Regular"/>
              </a:rPr>
              <a:t>赛制）和天梯赛（单人 </a:t>
            </a:r>
            <a:r>
              <a:rPr lang="en-US" altLang="zh-CN" sz="1800" b="0" i="0" u="none" strike="noStrike" baseline="0" dirty="0">
                <a:solidFill>
                  <a:srgbClr val="333333"/>
                </a:solidFill>
                <a:latin typeface="T3Font_0"/>
              </a:rPr>
              <a:t>IOI</a:t>
            </a:r>
            <a:r>
              <a:rPr lang="zh-CN" altLang="en-US" sz="1800" b="0" i="0" u="none" strike="noStrike" baseline="0" dirty="0">
                <a:solidFill>
                  <a:srgbClr val="333333"/>
                </a:solidFill>
                <a:latin typeface="STSongti-SC-Regular"/>
              </a:rPr>
              <a:t>赛制），</a:t>
            </a:r>
            <a:r>
              <a:rPr lang="en-US" altLang="zh-CN" sz="1800" b="0" i="0" u="none" strike="noStrike" baseline="0" dirty="0">
                <a:solidFill>
                  <a:srgbClr val="333333"/>
                </a:solidFill>
                <a:latin typeface="T3Font_0"/>
              </a:rPr>
              <a:t>5 </a:t>
            </a:r>
            <a:r>
              <a:rPr lang="zh-CN" altLang="en-US" sz="1800" b="0" i="0" u="none" strike="noStrike" baseline="0" dirty="0">
                <a:solidFill>
                  <a:srgbClr val="333333"/>
                </a:solidFill>
                <a:latin typeface="STSongti-SC-Regular"/>
              </a:rPr>
              <a:t>月是组队的 </a:t>
            </a:r>
            <a:r>
              <a:rPr lang="en-US" altLang="zh-CN" sz="1800" b="0" i="0" u="none" strike="noStrike" baseline="0" dirty="0">
                <a:solidFill>
                  <a:srgbClr val="333333"/>
                </a:solidFill>
                <a:latin typeface="T3Font_0"/>
              </a:rPr>
              <a:t>CCPC </a:t>
            </a:r>
            <a:r>
              <a:rPr lang="zh-CN" altLang="en-US" sz="1800" b="0" i="0" u="none" strike="noStrike" baseline="0" dirty="0">
                <a:solidFill>
                  <a:srgbClr val="333333"/>
                </a:solidFill>
                <a:latin typeface="STSongti-SC-Regular"/>
              </a:rPr>
              <a:t>湖北省赛（三人 </a:t>
            </a:r>
            <a:r>
              <a:rPr lang="en-US" altLang="zh-CN" sz="1800" b="0" i="0" u="none" strike="noStrike" baseline="0" dirty="0">
                <a:solidFill>
                  <a:srgbClr val="333333"/>
                </a:solidFill>
                <a:latin typeface="T3Font_0"/>
              </a:rPr>
              <a:t>ACM </a:t>
            </a:r>
            <a:r>
              <a:rPr lang="zh-CN" altLang="en-US" sz="1800" b="0" i="0" u="none" strike="noStrike" baseline="0" dirty="0">
                <a:solidFill>
                  <a:srgbClr val="333333"/>
                </a:solidFill>
                <a:latin typeface="STSongti-SC-Regular"/>
              </a:rPr>
              <a:t>赛制），</a:t>
            </a:r>
            <a:r>
              <a:rPr lang="en-US" altLang="zh-CN" sz="1800" b="0" i="0" u="none" strike="noStrike" baseline="0" dirty="0">
                <a:solidFill>
                  <a:srgbClr val="333333"/>
                </a:solidFill>
                <a:latin typeface="T3Font_0"/>
              </a:rPr>
              <a:t>6 </a:t>
            </a:r>
            <a:r>
              <a:rPr lang="zh-CN" altLang="en-US" sz="1800" b="0" i="0" u="none" strike="noStrike" baseline="0" dirty="0">
                <a:solidFill>
                  <a:srgbClr val="333333"/>
                </a:solidFill>
                <a:latin typeface="STSongti-SC-Regular"/>
              </a:rPr>
              <a:t>月是蓝桥杯的国赛，以及一些其他比赛也经常在这一时间举办。这些比赛不属于集训队限定比赛，不设置报名门槛，如果你对算法竞赛感兴趣，即使没有加入集训队也可以积极参与报名，锻炼能力，夺取奖项。</a:t>
            </a:r>
          </a:p>
          <a:p>
            <a:pPr algn="l"/>
            <a:r>
              <a:rPr lang="zh-CN" altLang="en-US" sz="1800" b="0" i="0" u="none" strike="noStrike" baseline="0" dirty="0">
                <a:solidFill>
                  <a:srgbClr val="333333"/>
                </a:solidFill>
                <a:latin typeface="STSongti-SC-Regular"/>
              </a:rPr>
              <a:t>明年暑假 </a:t>
            </a:r>
            <a:r>
              <a:rPr lang="en-US" altLang="zh-CN" sz="1800" b="0" i="0" u="none" strike="noStrike" baseline="0" dirty="0">
                <a:solidFill>
                  <a:srgbClr val="333333"/>
                </a:solidFill>
                <a:latin typeface="T3Font_0"/>
              </a:rPr>
              <a:t>7 </a:t>
            </a:r>
            <a:r>
              <a:rPr lang="zh-CN" altLang="en-US" sz="1800" b="0" i="0" u="none" strike="noStrike" baseline="0" dirty="0">
                <a:solidFill>
                  <a:srgbClr val="333333"/>
                </a:solidFill>
                <a:latin typeface="STSongti-SC-Regular"/>
              </a:rPr>
              <a:t>月初会进行若干场个人赛，以此成绩来进行最终的人员筛选以及决定下个赛季的组队名单，</a:t>
            </a:r>
            <a:r>
              <a:rPr lang="en-US" altLang="zh-CN" sz="1800" b="0" i="0" u="none" strike="noStrike" baseline="0" dirty="0">
                <a:solidFill>
                  <a:srgbClr val="333333"/>
                </a:solidFill>
                <a:latin typeface="T3Font_0"/>
              </a:rPr>
              <a:t>7-8 </a:t>
            </a:r>
            <a:r>
              <a:rPr lang="zh-CN" altLang="en-US" sz="1800" b="0" i="0" u="none" strike="noStrike" baseline="0" dirty="0">
                <a:solidFill>
                  <a:srgbClr val="333333"/>
                </a:solidFill>
                <a:latin typeface="STSongti-SC-Regular"/>
              </a:rPr>
              <a:t>月需要留校参加多校集训（三人 </a:t>
            </a:r>
            <a:r>
              <a:rPr lang="en-US" altLang="zh-CN" sz="1800" b="0" i="0" u="none" strike="noStrike" baseline="0" dirty="0">
                <a:solidFill>
                  <a:srgbClr val="333333"/>
                </a:solidFill>
                <a:latin typeface="T3Font_0"/>
              </a:rPr>
              <a:t>ACM </a:t>
            </a:r>
            <a:r>
              <a:rPr lang="zh-CN" altLang="en-US" sz="1800" b="0" i="0" u="none" strike="noStrike" baseline="0" dirty="0">
                <a:solidFill>
                  <a:srgbClr val="333333"/>
                </a:solidFill>
                <a:latin typeface="STSongti-SC-Regular"/>
              </a:rPr>
              <a:t>赛制）。通常要求参加暑假多校后才能参加下一年的区域赛。具体通知等候公告。</a:t>
            </a:r>
          </a:p>
          <a:p>
            <a:pPr algn="l"/>
            <a:r>
              <a:rPr lang="en-US" altLang="zh-CN" sz="1800" b="1" i="0" u="none" strike="noStrike" baseline="0" dirty="0">
                <a:solidFill>
                  <a:srgbClr val="333333"/>
                </a:solidFill>
                <a:latin typeface="T3Font_0"/>
              </a:rPr>
              <a:t>ICPC</a:t>
            </a:r>
            <a:r>
              <a:rPr lang="zh-CN" altLang="en-US" sz="1800" b="1" i="0" u="none" strike="noStrike" baseline="0" dirty="0">
                <a:solidFill>
                  <a:srgbClr val="333333"/>
                </a:solidFill>
                <a:latin typeface="STSongti-SC-Regular"/>
              </a:rPr>
              <a:t>集训队目前的训练场地包括</a:t>
            </a:r>
          </a:p>
          <a:p>
            <a:pPr algn="l"/>
            <a:r>
              <a:rPr lang="en-US" altLang="zh-CN" sz="1800" b="0" i="0" u="none" strike="noStrike" baseline="0" dirty="0">
                <a:solidFill>
                  <a:srgbClr val="333333"/>
                </a:solidFill>
                <a:latin typeface="T3Font_0"/>
              </a:rPr>
              <a:t>1. </a:t>
            </a:r>
            <a:r>
              <a:rPr lang="zh-CN" altLang="en-US" sz="1800" b="0" i="0" u="none" strike="noStrike" baseline="0" dirty="0">
                <a:solidFill>
                  <a:srgbClr val="333333"/>
                </a:solidFill>
                <a:latin typeface="STSongti-SC-Regular"/>
              </a:rPr>
              <a:t>启明学院 </a:t>
            </a:r>
            <a:r>
              <a:rPr lang="en-US" altLang="zh-CN" sz="1800" b="0" i="0" u="none" strike="noStrike" baseline="0" dirty="0">
                <a:solidFill>
                  <a:srgbClr val="333333"/>
                </a:solidFill>
                <a:latin typeface="T3Font_0"/>
              </a:rPr>
              <a:t>908</a:t>
            </a:r>
            <a:r>
              <a:rPr lang="zh-CN" altLang="en-US" sz="1800" b="0" i="0" u="none" strike="noStrike" baseline="0" dirty="0">
                <a:solidFill>
                  <a:srgbClr val="333333"/>
                </a:solidFill>
                <a:latin typeface="STSongti-SC-Regular"/>
              </a:rPr>
              <a:t>（启明借用给集训队和小车基地共同使用，左门进入为小车基地，右门进入为我们的训练场</a:t>
            </a:r>
          </a:p>
          <a:p>
            <a:pPr algn="l"/>
            <a:r>
              <a:rPr lang="zh-CN" altLang="en-US" sz="1800" b="0" i="0" u="none" strike="noStrike" baseline="0" dirty="0">
                <a:solidFill>
                  <a:srgbClr val="333333"/>
                </a:solidFill>
                <a:latin typeface="STSongti-SC-Regular"/>
              </a:rPr>
              <a:t>地，中间由屏风隔开），一般在需要正式监考的线上区域赛时使用</a:t>
            </a:r>
          </a:p>
          <a:p>
            <a:pPr algn="l"/>
            <a:r>
              <a:rPr lang="en-US" altLang="zh-CN" sz="1800" b="0" i="0" u="none" strike="noStrike" baseline="0" dirty="0">
                <a:solidFill>
                  <a:srgbClr val="333333"/>
                </a:solidFill>
                <a:latin typeface="T3Font_0"/>
              </a:rPr>
              <a:t>2. </a:t>
            </a:r>
            <a:r>
              <a:rPr lang="zh-CN" altLang="en-US" sz="1800" b="0" i="0" u="none" strike="noStrike" baseline="0" dirty="0">
                <a:solidFill>
                  <a:srgbClr val="333333"/>
                </a:solidFill>
                <a:latin typeface="STSongti-SC-Regular"/>
              </a:rPr>
              <a:t>沁苑东十一舍楼顶西侧（上楼右手边）</a:t>
            </a:r>
            <a:r>
              <a:rPr lang="en-US" altLang="zh-CN" sz="1800" b="0" i="0" u="none" strike="noStrike" baseline="0" dirty="0">
                <a:solidFill>
                  <a:srgbClr val="333333"/>
                </a:solidFill>
                <a:latin typeface="T3Font_0"/>
              </a:rPr>
              <a:t>703 </a:t>
            </a:r>
            <a:r>
              <a:rPr lang="zh-CN" altLang="en-US" sz="1800" b="0" i="0" u="none" strike="noStrike" baseline="0" dirty="0">
                <a:solidFill>
                  <a:srgbClr val="333333"/>
                </a:solidFill>
                <a:latin typeface="STSongti-SC-Regular"/>
              </a:rPr>
              <a:t>的整个大厅和对门右侧的玻璃门小房间（左侧小房间为 </a:t>
            </a:r>
            <a:r>
              <a:rPr lang="en-US" altLang="zh-CN" sz="1800" b="0" i="0" u="none" strike="noStrike" baseline="0" dirty="0">
                <a:solidFill>
                  <a:srgbClr val="333333"/>
                </a:solidFill>
                <a:latin typeface="T3Font_0"/>
              </a:rPr>
              <a:t>7 </a:t>
            </a:r>
            <a:r>
              <a:rPr lang="zh-CN" altLang="en-US" sz="1800" b="0" i="0" u="none" strike="noStrike" baseline="0">
                <a:solidFill>
                  <a:srgbClr val="333333"/>
                </a:solidFill>
                <a:latin typeface="STSongti-SC-Regular"/>
              </a:rPr>
              <a:t>楼管理员</a:t>
            </a:r>
            <a:r>
              <a:rPr lang="zh-CN" altLang="en-US" sz="1800" b="0" i="0" u="none" strike="noStrike" baseline="0" dirty="0">
                <a:solidFill>
                  <a:srgbClr val="333333"/>
                </a:solidFill>
                <a:latin typeface="STSongti-SC-Regular"/>
              </a:rPr>
              <a:t>，中间小房间为超算队），一般在新生讲课和日常训练时使用</a:t>
            </a:r>
          </a:p>
          <a:p>
            <a:pPr algn="l"/>
            <a:r>
              <a:rPr lang="en-US" altLang="zh-CN" sz="1800" b="0" i="0" u="none" strike="noStrike" baseline="0" dirty="0">
                <a:solidFill>
                  <a:srgbClr val="333333"/>
                </a:solidFill>
                <a:latin typeface="T3Font_0"/>
              </a:rPr>
              <a:t>3. </a:t>
            </a:r>
            <a:r>
              <a:rPr lang="zh-CN" altLang="en-US" sz="1800" b="0" i="0" u="none" strike="noStrike" baseline="0" dirty="0">
                <a:solidFill>
                  <a:srgbClr val="333333"/>
                </a:solidFill>
                <a:latin typeface="STSongti-SC-Regular"/>
              </a:rPr>
              <a:t>在寒暑假还可以借用南一楼的机房供训练使用</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1395603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277034"/>
          </a:xfrm>
          <a:prstGeom prst="rect">
            <a:avLst/>
          </a:prstGeom>
          <a:noFill/>
        </p:spPr>
        <p:txBody>
          <a:bodyPr wrap="square">
            <a:spAutoFit/>
          </a:bodyPr>
          <a:lstStyle/>
          <a:p>
            <a:pPr>
              <a:lnSpc>
                <a:spcPct val="120000"/>
              </a:lnSpc>
            </a:pPr>
            <a:r>
              <a:rPr lang="zh-CN" altLang="en-US" sz="2000" spc="-10" dirty="0">
                <a:solidFill>
                  <a:schemeClr val="tx1">
                    <a:lumMod val="85000"/>
                    <a:lumOff val="15000"/>
                  </a:schemeClr>
                </a:solidFill>
                <a:latin typeface="+mn-ea"/>
              </a:rPr>
              <a:t>主要特点：易上手、保研</a:t>
            </a:r>
            <a:r>
              <a:rPr lang="en-US" altLang="zh-CN" sz="2000" spc="-10" dirty="0">
                <a:solidFill>
                  <a:schemeClr val="tx1">
                    <a:lumMod val="85000"/>
                    <a:lumOff val="15000"/>
                  </a:schemeClr>
                </a:solidFill>
                <a:latin typeface="+mn-ea"/>
              </a:rPr>
              <a:t>er</a:t>
            </a:r>
            <a:r>
              <a:rPr lang="zh-CN" altLang="en-US" sz="2000" spc="-10" dirty="0">
                <a:solidFill>
                  <a:schemeClr val="tx1">
                    <a:lumMod val="85000"/>
                    <a:lumOff val="15000"/>
                  </a:schemeClr>
                </a:solidFill>
                <a:latin typeface="+mn-ea"/>
              </a:rPr>
              <a:t>几乎人手必备的比赛（俗称“水赛”，但也有水的技巧）</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代表性竞赛：</a:t>
            </a:r>
            <a:r>
              <a:rPr lang="zh-CN" altLang="en-US" sz="2000" b="1" spc="-10" dirty="0">
                <a:solidFill>
                  <a:schemeClr val="tx1">
                    <a:lumMod val="85000"/>
                    <a:lumOff val="15000"/>
                  </a:schemeClr>
                </a:solidFill>
                <a:latin typeface="+mn-ea"/>
              </a:rPr>
              <a:t>全国大学生数学竞赛、全国大学生英语竞赛</a:t>
            </a:r>
            <a:r>
              <a:rPr lang="en-US" altLang="zh-CN" sz="2000" b="1" spc="-10" dirty="0">
                <a:solidFill>
                  <a:schemeClr val="tx1">
                    <a:lumMod val="85000"/>
                    <a:lumOff val="15000"/>
                  </a:schemeClr>
                </a:solidFill>
                <a:latin typeface="+mn-ea"/>
              </a:rPr>
              <a:t>……</a:t>
            </a:r>
          </a:p>
          <a:p>
            <a:pPr>
              <a:lnSpc>
                <a:spcPct val="120000"/>
              </a:lnSpc>
            </a:pP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①全国大学生数学竞赛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超级亲民，又称为微积分比赛。考试范围和华中科技大学理工科大一的</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微积分学（上）</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微积分学（下）</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两门课程完全一致，难度大于期末考试，但获奖分数线感人。</a:t>
            </a:r>
            <a:endParaRPr lang="en-US" altLang="zh-CN" sz="2000" spc="-10" dirty="0">
              <a:solidFill>
                <a:schemeClr val="tx1">
                  <a:lumMod val="85000"/>
                  <a:lumOff val="15000"/>
                </a:schemeClr>
              </a:solidFill>
              <a:latin typeface="+mn-ea"/>
            </a:endParaRPr>
          </a:p>
        </p:txBody>
      </p:sp>
      <p:pic>
        <p:nvPicPr>
          <p:cNvPr id="28674" name="Picture 2">
            <a:extLst>
              <a:ext uri="{FF2B5EF4-FFF2-40B4-BE49-F238E27FC236}">
                <a16:creationId xmlns:a16="http://schemas.microsoft.com/office/drawing/2014/main" id="{68143E0E-32DC-0E9F-FD27-1A52F1C20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194"/>
          <a:stretch/>
        </p:blipFill>
        <p:spPr bwMode="auto">
          <a:xfrm>
            <a:off x="4602126" y="3274618"/>
            <a:ext cx="3429000" cy="290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35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231689"/>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①全国大学生数学竞赛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获奖率：</a:t>
            </a:r>
            <a:r>
              <a:rPr lang="en-US" altLang="zh-CN" sz="2000" b="1" spc="-10" dirty="0">
                <a:solidFill>
                  <a:schemeClr val="tx1">
                    <a:lumMod val="85000"/>
                    <a:lumOff val="15000"/>
                  </a:schemeClr>
                </a:solidFill>
                <a:latin typeface="+mn-ea"/>
              </a:rPr>
              <a:t>8%</a:t>
            </a:r>
            <a:r>
              <a:rPr lang="zh-CN" altLang="en-US" sz="2000" b="1" spc="-10" dirty="0">
                <a:solidFill>
                  <a:schemeClr val="tx1">
                    <a:lumMod val="85000"/>
                    <a:lumOff val="15000"/>
                  </a:schemeClr>
                </a:solidFill>
                <a:latin typeface="+mn-ea"/>
              </a:rPr>
              <a:t>省一，</a:t>
            </a:r>
            <a:r>
              <a:rPr lang="en-US" altLang="zh-CN" sz="2000" b="1" spc="-10" dirty="0">
                <a:solidFill>
                  <a:schemeClr val="tx1">
                    <a:lumMod val="85000"/>
                    <a:lumOff val="15000"/>
                  </a:schemeClr>
                </a:solidFill>
                <a:latin typeface="+mn-ea"/>
              </a:rPr>
              <a:t>12%</a:t>
            </a:r>
            <a:r>
              <a:rPr lang="zh-CN" altLang="en-US" sz="2000" b="1" spc="-10" dirty="0">
                <a:solidFill>
                  <a:schemeClr val="tx1">
                    <a:lumMod val="85000"/>
                    <a:lumOff val="15000"/>
                  </a:schemeClr>
                </a:solidFill>
                <a:latin typeface="+mn-ea"/>
              </a:rPr>
              <a:t>省二，</a:t>
            </a:r>
            <a:r>
              <a:rPr lang="en-US" altLang="zh-CN" sz="2000" b="1" spc="-10" dirty="0">
                <a:solidFill>
                  <a:schemeClr val="tx1">
                    <a:lumMod val="85000"/>
                    <a:lumOff val="15000"/>
                  </a:schemeClr>
                </a:solidFill>
                <a:latin typeface="+mn-ea"/>
              </a:rPr>
              <a:t>15%</a:t>
            </a:r>
            <a:r>
              <a:rPr lang="zh-CN" altLang="en-US" sz="2000" b="1" spc="-10" dirty="0">
                <a:solidFill>
                  <a:schemeClr val="tx1">
                    <a:lumMod val="85000"/>
                    <a:lumOff val="15000"/>
                  </a:schemeClr>
                </a:solidFill>
                <a:latin typeface="+mn-ea"/>
              </a:rPr>
              <a:t>省三，加分为</a:t>
            </a:r>
            <a:r>
              <a:rPr lang="en-US" altLang="zh-CN" sz="2000" b="1" spc="-10" dirty="0">
                <a:solidFill>
                  <a:schemeClr val="tx1">
                    <a:lumMod val="85000"/>
                    <a:lumOff val="15000"/>
                  </a:schemeClr>
                </a:solidFill>
                <a:latin typeface="+mn-ea"/>
              </a:rPr>
              <a:t>0.8/0.5/0.3</a:t>
            </a:r>
            <a:r>
              <a:rPr lang="zh-CN" altLang="en-US" sz="2000" b="1"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全省前十余名进入决赛（难度极大），决出国一国二国三，加分为</a:t>
            </a:r>
            <a:r>
              <a:rPr lang="en-US" altLang="zh-CN" sz="2000" spc="-10" dirty="0">
                <a:solidFill>
                  <a:schemeClr val="tx1">
                    <a:lumMod val="85000"/>
                    <a:lumOff val="15000"/>
                  </a:schemeClr>
                </a:solidFill>
                <a:latin typeface="+mn-ea"/>
              </a:rPr>
              <a:t>4/2/1</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en-US" altLang="zh-CN" sz="2000" spc="-10" dirty="0">
                <a:solidFill>
                  <a:schemeClr val="tx1">
                    <a:lumMod val="85000"/>
                    <a:lumOff val="15000"/>
                  </a:schemeClr>
                </a:solidFill>
                <a:latin typeface="+mn-ea"/>
              </a:rPr>
              <a:t>2022</a:t>
            </a:r>
            <a:r>
              <a:rPr lang="zh-CN" altLang="en-US" sz="2000" spc="-10" dirty="0">
                <a:solidFill>
                  <a:schemeClr val="tx1">
                    <a:lumMod val="85000"/>
                    <a:lumOff val="15000"/>
                  </a:schemeClr>
                </a:solidFill>
                <a:latin typeface="+mn-ea"/>
              </a:rPr>
              <a:t>年，数学竞赛湖北赛区获奖分数线为</a:t>
            </a:r>
            <a:r>
              <a:rPr lang="zh-CN" altLang="en-US" sz="2000" b="1" spc="-10" dirty="0">
                <a:solidFill>
                  <a:schemeClr val="tx1">
                    <a:lumMod val="85000"/>
                    <a:lumOff val="15000"/>
                  </a:schemeClr>
                </a:solidFill>
                <a:latin typeface="+mn-ea"/>
              </a:rPr>
              <a:t>省一</a:t>
            </a:r>
            <a:r>
              <a:rPr lang="en-US" altLang="zh-CN" sz="2000" b="1" spc="-10" dirty="0">
                <a:solidFill>
                  <a:schemeClr val="tx1">
                    <a:lumMod val="85000"/>
                    <a:lumOff val="15000"/>
                  </a:schemeClr>
                </a:solidFill>
                <a:latin typeface="+mn-ea"/>
              </a:rPr>
              <a:t>39.5</a:t>
            </a:r>
            <a:r>
              <a:rPr lang="zh-CN" altLang="en-US" sz="2000" b="1" spc="-10" dirty="0">
                <a:solidFill>
                  <a:schemeClr val="tx1">
                    <a:lumMod val="85000"/>
                    <a:lumOff val="15000"/>
                  </a:schemeClr>
                </a:solidFill>
                <a:latin typeface="+mn-ea"/>
              </a:rPr>
              <a:t>、省二</a:t>
            </a:r>
            <a:r>
              <a:rPr lang="en-US" altLang="zh-CN" sz="2000" b="1" spc="-10" dirty="0">
                <a:solidFill>
                  <a:schemeClr val="tx1">
                    <a:lumMod val="85000"/>
                    <a:lumOff val="15000"/>
                  </a:schemeClr>
                </a:solidFill>
                <a:latin typeface="+mn-ea"/>
              </a:rPr>
              <a:t>31</a:t>
            </a:r>
            <a:r>
              <a:rPr lang="zh-CN" altLang="en-US" sz="2000" b="1" spc="-10" dirty="0">
                <a:solidFill>
                  <a:schemeClr val="tx1">
                    <a:lumMod val="85000"/>
                    <a:lumOff val="15000"/>
                  </a:schemeClr>
                </a:solidFill>
                <a:latin typeface="+mn-ea"/>
              </a:rPr>
              <a:t>、省三</a:t>
            </a:r>
            <a:r>
              <a:rPr lang="en-US" altLang="zh-CN" sz="2000" b="1" spc="-10" dirty="0">
                <a:solidFill>
                  <a:schemeClr val="tx1">
                    <a:lumMod val="85000"/>
                    <a:lumOff val="15000"/>
                  </a:schemeClr>
                </a:solidFill>
                <a:latin typeface="+mn-ea"/>
              </a:rPr>
              <a:t>26</a:t>
            </a:r>
            <a:r>
              <a:rPr lang="zh-CN" altLang="en-US" sz="2000" b="1" spc="-10" dirty="0">
                <a:solidFill>
                  <a:schemeClr val="tx1">
                    <a:lumMod val="85000"/>
                    <a:lumOff val="15000"/>
                  </a:schemeClr>
                </a:solidFill>
                <a:latin typeface="+mn-ea"/>
              </a:rPr>
              <a:t>（满分</a:t>
            </a:r>
            <a:r>
              <a:rPr lang="en-US" altLang="zh-CN" sz="2000" b="1" spc="-10" dirty="0">
                <a:solidFill>
                  <a:schemeClr val="tx1">
                    <a:lumMod val="85000"/>
                    <a:lumOff val="15000"/>
                  </a:schemeClr>
                </a:solidFill>
                <a:latin typeface="+mn-ea"/>
              </a:rPr>
              <a:t>100</a:t>
            </a:r>
            <a:r>
              <a:rPr lang="zh-CN" altLang="en-US" sz="2000" b="1"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。华科的省一省二省三人数分别是</a:t>
            </a:r>
            <a:r>
              <a:rPr lang="en-US" altLang="zh-CN" sz="2000" spc="-10" dirty="0">
                <a:solidFill>
                  <a:schemeClr val="tx1">
                    <a:lumMod val="85000"/>
                    <a:lumOff val="15000"/>
                  </a:schemeClr>
                </a:solidFill>
                <a:latin typeface="+mn-ea"/>
              </a:rPr>
              <a:t>238</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233</a:t>
            </a:r>
            <a:r>
              <a:rPr lang="zh-CN" altLang="en-US" sz="2000" spc="-10" dirty="0">
                <a:solidFill>
                  <a:schemeClr val="tx1">
                    <a:lumMod val="85000"/>
                    <a:lumOff val="15000"/>
                  </a:schemeClr>
                </a:solidFill>
                <a:latin typeface="+mn-ea"/>
              </a:rPr>
              <a:t>、</a:t>
            </a:r>
            <a:r>
              <a:rPr lang="en-US" altLang="zh-CN" sz="2000" spc="-10" dirty="0">
                <a:solidFill>
                  <a:schemeClr val="tx1">
                    <a:lumMod val="85000"/>
                    <a:lumOff val="15000"/>
                  </a:schemeClr>
                </a:solidFill>
                <a:latin typeface="+mn-ea"/>
              </a:rPr>
              <a:t>146</a:t>
            </a:r>
            <a:r>
              <a:rPr lang="zh-CN" altLang="en-US" sz="2000" spc="-10" dirty="0">
                <a:solidFill>
                  <a:schemeClr val="tx1">
                    <a:lumMod val="85000"/>
                    <a:lumOff val="15000"/>
                  </a:schemeClr>
                </a:solidFill>
                <a:latin typeface="+mn-ea"/>
              </a:rPr>
              <a:t>人。</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只需要课内搞清楚概念，课后习题认真做，考前再配合一两本经典竞赛书刷一下即可取得效果。</a:t>
            </a:r>
            <a:r>
              <a:rPr lang="zh-CN" altLang="en-US" sz="2000" b="1" spc="-10" dirty="0">
                <a:solidFill>
                  <a:schemeClr val="tx1">
                    <a:lumMod val="85000"/>
                    <a:lumOff val="15000"/>
                  </a:schemeClr>
                </a:solidFill>
                <a:latin typeface="+mn-ea"/>
              </a:rPr>
              <a:t>题目套路化很明显，甚至大量的题是竞赛书上的原题</a:t>
            </a:r>
            <a:r>
              <a:rPr lang="zh-CN" altLang="en-US" sz="2000" spc="-10" dirty="0">
                <a:solidFill>
                  <a:schemeClr val="tx1">
                    <a:lumMod val="85000"/>
                    <a:lumOff val="15000"/>
                  </a:schemeClr>
                </a:solidFill>
                <a:latin typeface="+mn-ea"/>
              </a:rPr>
              <a:t>，只要刷到一定量就能起飞。</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报名流程：</a:t>
            </a:r>
            <a:r>
              <a:rPr lang="zh-CN" altLang="en-US" sz="2000" spc="-10" dirty="0">
                <a:solidFill>
                  <a:schemeClr val="tx1">
                    <a:lumMod val="85000"/>
                    <a:lumOff val="15000"/>
                  </a:schemeClr>
                </a:solidFill>
                <a:latin typeface="+mn-ea"/>
              </a:rPr>
              <a:t>学校会组织非数学类竞赛的集训与报名（</a:t>
            </a:r>
            <a:r>
              <a:rPr lang="zh-CN" altLang="en-US" sz="2000" spc="-10" dirty="0">
                <a:solidFill>
                  <a:srgbClr val="FF0000"/>
                </a:solidFill>
                <a:latin typeface="+mn-ea"/>
              </a:rPr>
              <a:t>对大一同学要求是</a:t>
            </a:r>
            <a:r>
              <a:rPr lang="zh-CN" altLang="en-US" sz="2000" b="1" spc="-10" dirty="0">
                <a:solidFill>
                  <a:srgbClr val="FF0000"/>
                </a:solidFill>
                <a:latin typeface="+mn-ea"/>
              </a:rPr>
              <a:t>微积分（一）总评成绩</a:t>
            </a:r>
            <a:r>
              <a:rPr lang="en-US" altLang="zh-CN" sz="2000" b="1" spc="-10" dirty="0">
                <a:solidFill>
                  <a:srgbClr val="FF0000"/>
                </a:solidFill>
                <a:latin typeface="+mn-ea"/>
              </a:rPr>
              <a:t>95+</a:t>
            </a:r>
            <a:r>
              <a:rPr lang="zh-CN" altLang="en-US" sz="2000" spc="-10" dirty="0">
                <a:solidFill>
                  <a:schemeClr val="tx1">
                    <a:lumMod val="85000"/>
                    <a:lumOff val="15000"/>
                  </a:schemeClr>
                </a:solidFill>
                <a:latin typeface="+mn-ea"/>
              </a:rPr>
              <a:t>才行，但从实际情况来看并没有严格遵守这一点），按照惯例安排在每年暑假</a:t>
            </a:r>
            <a:r>
              <a:rPr lang="en-US" altLang="zh-CN" sz="2000" spc="-10" dirty="0">
                <a:solidFill>
                  <a:schemeClr val="tx1">
                    <a:lumMod val="85000"/>
                    <a:lumOff val="15000"/>
                  </a:schemeClr>
                </a:solidFill>
                <a:latin typeface="+mn-ea"/>
              </a:rPr>
              <a:t>8</a:t>
            </a:r>
            <a:r>
              <a:rPr lang="zh-CN" altLang="en-US" sz="2000" spc="-10" dirty="0">
                <a:solidFill>
                  <a:schemeClr val="tx1">
                    <a:lumMod val="85000"/>
                    <a:lumOff val="15000"/>
                  </a:schemeClr>
                </a:solidFill>
                <a:latin typeface="+mn-ea"/>
              </a:rPr>
              <a:t>月。对于大一同学，在那个暑假可以跟学校老师一起系统性地过一遍竞赛主要内容与习题，在暑假结束有选拔考试，选出一些</a:t>
            </a:r>
            <a:r>
              <a:rPr lang="zh-CN" altLang="en-US" sz="2000" b="1" spc="-10" dirty="0">
                <a:solidFill>
                  <a:schemeClr val="tx1">
                    <a:lumMod val="85000"/>
                    <a:lumOff val="15000"/>
                  </a:schemeClr>
                </a:solidFill>
                <a:latin typeface="+mn-ea"/>
              </a:rPr>
              <a:t>大一</a:t>
            </a:r>
            <a:r>
              <a:rPr lang="zh-CN" altLang="en-US" sz="2000" spc="-10" dirty="0">
                <a:solidFill>
                  <a:schemeClr val="tx1">
                    <a:lumMod val="85000"/>
                    <a:lumOff val="15000"/>
                  </a:schemeClr>
                </a:solidFill>
                <a:latin typeface="+mn-ea"/>
              </a:rPr>
              <a:t>同学（高年级只能自费）由学校支付报名费（</a:t>
            </a:r>
            <a:r>
              <a:rPr lang="en-US" altLang="zh-CN" sz="2000" spc="-10" dirty="0">
                <a:solidFill>
                  <a:schemeClr val="tx1">
                    <a:lumMod val="85000"/>
                    <a:lumOff val="15000"/>
                  </a:schemeClr>
                </a:solidFill>
                <a:latin typeface="+mn-ea"/>
              </a:rPr>
              <a:t>2022</a:t>
            </a:r>
            <a:r>
              <a:rPr lang="zh-CN" altLang="en-US" sz="2000" spc="-10" dirty="0">
                <a:solidFill>
                  <a:schemeClr val="tx1">
                    <a:lumMod val="85000"/>
                    <a:lumOff val="15000"/>
                  </a:schemeClr>
                </a:solidFill>
                <a:latin typeface="+mn-ea"/>
              </a:rPr>
              <a:t>年为</a:t>
            </a:r>
            <a:r>
              <a:rPr lang="en-US" altLang="zh-CN" sz="2000" spc="-10" dirty="0">
                <a:solidFill>
                  <a:schemeClr val="tx1">
                    <a:lumMod val="85000"/>
                    <a:lumOff val="15000"/>
                  </a:schemeClr>
                </a:solidFill>
                <a:latin typeface="+mn-ea"/>
              </a:rPr>
              <a:t>240</a:t>
            </a:r>
            <a:r>
              <a:rPr lang="zh-CN" altLang="en-US" sz="2000" spc="-10" dirty="0">
                <a:solidFill>
                  <a:schemeClr val="tx1">
                    <a:lumMod val="85000"/>
                    <a:lumOff val="15000"/>
                  </a:schemeClr>
                </a:solidFill>
                <a:latin typeface="+mn-ea"/>
              </a:rPr>
              <a:t>人）。如果没有得到报销名额，也可以选择自费</a:t>
            </a:r>
            <a:r>
              <a:rPr lang="en-US" altLang="zh-CN" sz="2000" spc="-10" dirty="0">
                <a:solidFill>
                  <a:schemeClr val="tx1">
                    <a:lumMod val="85000"/>
                    <a:lumOff val="15000"/>
                  </a:schemeClr>
                </a:solidFill>
                <a:latin typeface="+mn-ea"/>
              </a:rPr>
              <a:t>100</a:t>
            </a:r>
            <a:r>
              <a:rPr lang="zh-CN" altLang="en-US" sz="2000" spc="-10" dirty="0">
                <a:solidFill>
                  <a:schemeClr val="tx1">
                    <a:lumMod val="85000"/>
                    <a:lumOff val="15000"/>
                  </a:schemeClr>
                </a:solidFill>
                <a:latin typeface="+mn-ea"/>
              </a:rPr>
              <a:t>元报名。</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601705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646365"/>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①全国大学生数学竞赛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题型：</a:t>
            </a:r>
            <a:r>
              <a:rPr lang="en-US" altLang="zh-CN" sz="2000" spc="-10" dirty="0">
                <a:solidFill>
                  <a:schemeClr val="tx1">
                    <a:lumMod val="85000"/>
                    <a:lumOff val="15000"/>
                  </a:schemeClr>
                </a:solidFill>
                <a:latin typeface="+mn-ea"/>
              </a:rPr>
              <a:t>5</a:t>
            </a:r>
            <a:r>
              <a:rPr lang="zh-CN" altLang="en-US" sz="2000" spc="-10" dirty="0">
                <a:solidFill>
                  <a:schemeClr val="tx1">
                    <a:lumMod val="85000"/>
                    <a:lumOff val="15000"/>
                  </a:schemeClr>
                </a:solidFill>
                <a:latin typeface="+mn-ea"/>
              </a:rPr>
              <a:t>个填空题，每题</a:t>
            </a:r>
            <a:r>
              <a:rPr lang="en-US" altLang="zh-CN" sz="2000" spc="-10" dirty="0">
                <a:solidFill>
                  <a:schemeClr val="tx1">
                    <a:lumMod val="85000"/>
                    <a:lumOff val="15000"/>
                  </a:schemeClr>
                </a:solidFill>
                <a:latin typeface="+mn-ea"/>
              </a:rPr>
              <a:t>6</a:t>
            </a:r>
            <a:r>
              <a:rPr lang="zh-CN" altLang="en-US" sz="2000" spc="-10" dirty="0">
                <a:solidFill>
                  <a:schemeClr val="tx1">
                    <a:lumMod val="85000"/>
                    <a:lumOff val="15000"/>
                  </a:schemeClr>
                </a:solidFill>
                <a:latin typeface="+mn-ea"/>
              </a:rPr>
              <a:t>分；</a:t>
            </a:r>
            <a:r>
              <a:rPr lang="en-US" altLang="zh-CN" sz="2000" spc="-10" dirty="0">
                <a:solidFill>
                  <a:schemeClr val="tx1">
                    <a:lumMod val="85000"/>
                    <a:lumOff val="15000"/>
                  </a:schemeClr>
                </a:solidFill>
                <a:latin typeface="+mn-ea"/>
              </a:rPr>
              <a:t>6</a:t>
            </a:r>
            <a:r>
              <a:rPr lang="zh-CN" altLang="en-US" sz="2000" spc="-10" dirty="0">
                <a:solidFill>
                  <a:schemeClr val="tx1">
                    <a:lumMod val="85000"/>
                    <a:lumOff val="15000"/>
                  </a:schemeClr>
                </a:solidFill>
                <a:latin typeface="+mn-ea"/>
              </a:rPr>
              <a:t>个大题，共</a:t>
            </a:r>
            <a:r>
              <a:rPr lang="en-US" altLang="zh-CN" sz="2000" spc="-10" dirty="0">
                <a:solidFill>
                  <a:schemeClr val="tx1">
                    <a:lumMod val="85000"/>
                    <a:lumOff val="15000"/>
                  </a:schemeClr>
                </a:solidFill>
                <a:latin typeface="+mn-ea"/>
              </a:rPr>
              <a:t>70</a:t>
            </a:r>
            <a:r>
              <a:rPr lang="zh-CN" altLang="en-US" sz="2000" spc="-10" dirty="0">
                <a:solidFill>
                  <a:schemeClr val="tx1">
                    <a:lumMod val="85000"/>
                    <a:lumOff val="15000"/>
                  </a:schemeClr>
                </a:solidFill>
                <a:latin typeface="+mn-ea"/>
              </a:rPr>
              <a:t>分。</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重点主要是：极限、中值定理与微分应用、连续与导数、定积分与不定积分（大一上）；空间解析几何与隐函数定理、一阶二阶微分方程、曲线积分与曲面积分、级数（大一下）</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推荐参考书：</a:t>
            </a:r>
            <a:endParaRPr lang="en-US" altLang="zh-CN" sz="2000" spc="-10" dirty="0">
              <a:solidFill>
                <a:schemeClr val="tx1">
                  <a:lumMod val="85000"/>
                  <a:lumOff val="15000"/>
                </a:schemeClr>
              </a:solidFill>
              <a:latin typeface="+mn-ea"/>
            </a:endParaRPr>
          </a:p>
        </p:txBody>
      </p:sp>
      <p:pic>
        <p:nvPicPr>
          <p:cNvPr id="8" name="图片 7">
            <a:extLst>
              <a:ext uri="{FF2B5EF4-FFF2-40B4-BE49-F238E27FC236}">
                <a16:creationId xmlns:a16="http://schemas.microsoft.com/office/drawing/2014/main" id="{DE4A3662-C9DE-82E8-345F-F04118A8AB1D}"/>
              </a:ext>
            </a:extLst>
          </p:cNvPr>
          <p:cNvPicPr>
            <a:picLocks noChangeAspect="1"/>
          </p:cNvPicPr>
          <p:nvPr/>
        </p:nvPicPr>
        <p:blipFill>
          <a:blip r:embed="rId3"/>
          <a:stretch>
            <a:fillRect/>
          </a:stretch>
        </p:blipFill>
        <p:spPr>
          <a:xfrm>
            <a:off x="2375909" y="3211033"/>
            <a:ext cx="2012255" cy="2811783"/>
          </a:xfrm>
          <a:prstGeom prst="rect">
            <a:avLst/>
          </a:prstGeom>
        </p:spPr>
      </p:pic>
      <p:sp>
        <p:nvSpPr>
          <p:cNvPr id="9" name="文本框 8">
            <a:extLst>
              <a:ext uri="{FF2B5EF4-FFF2-40B4-BE49-F238E27FC236}">
                <a16:creationId xmlns:a16="http://schemas.microsoft.com/office/drawing/2014/main" id="{F6E29820-9D6D-3750-D957-D2085D3C7173}"/>
              </a:ext>
            </a:extLst>
          </p:cNvPr>
          <p:cNvSpPr txBox="1"/>
          <p:nvPr/>
        </p:nvSpPr>
        <p:spPr>
          <a:xfrm>
            <a:off x="4387518" y="4247592"/>
            <a:ext cx="2723823" cy="923330"/>
          </a:xfrm>
          <a:prstGeom prst="rect">
            <a:avLst/>
          </a:prstGeom>
          <a:noFill/>
        </p:spPr>
        <p:txBody>
          <a:bodyPr wrap="none" rtlCol="0">
            <a:spAutoFit/>
          </a:bodyPr>
          <a:lstStyle/>
          <a:p>
            <a:pPr algn="l"/>
            <a:r>
              <a:rPr lang="en-US" altLang="zh-CN" b="1" dirty="0">
                <a:solidFill>
                  <a:srgbClr val="FF0000"/>
                </a:solidFill>
                <a:latin typeface="+mn-ea"/>
              </a:rPr>
              <a:t>《</a:t>
            </a:r>
            <a:r>
              <a:rPr lang="zh-CN" altLang="en-US" b="1" dirty="0">
                <a:solidFill>
                  <a:srgbClr val="FF0000"/>
                </a:solidFill>
                <a:latin typeface="+mn-ea"/>
              </a:rPr>
              <a:t>大学生数学竞赛教程</a:t>
            </a:r>
            <a:r>
              <a:rPr lang="en-US" altLang="zh-CN" b="1" dirty="0">
                <a:solidFill>
                  <a:srgbClr val="FF0000"/>
                </a:solidFill>
                <a:latin typeface="+mn-ea"/>
              </a:rPr>
              <a:t>》</a:t>
            </a:r>
          </a:p>
          <a:p>
            <a:pPr algn="ctr"/>
            <a:endParaRPr lang="en-US" altLang="zh-CN" b="1" dirty="0">
              <a:solidFill>
                <a:srgbClr val="FF0000"/>
              </a:solidFill>
              <a:latin typeface="+mn-ea"/>
            </a:endParaRPr>
          </a:p>
          <a:p>
            <a:pPr algn="ctr"/>
            <a:r>
              <a:rPr lang="zh-CN" altLang="en-US" b="1" dirty="0">
                <a:solidFill>
                  <a:srgbClr val="FF0000"/>
                </a:solidFill>
                <a:latin typeface="+mn-ea"/>
              </a:rPr>
              <a:t>蒲和平</a:t>
            </a:r>
          </a:p>
        </p:txBody>
      </p:sp>
      <p:pic>
        <p:nvPicPr>
          <p:cNvPr id="10" name="图片 9">
            <a:extLst>
              <a:ext uri="{FF2B5EF4-FFF2-40B4-BE49-F238E27FC236}">
                <a16:creationId xmlns:a16="http://schemas.microsoft.com/office/drawing/2014/main" id="{41DD6B60-13A5-B18B-02F9-70E2A95007AB}"/>
              </a:ext>
            </a:extLst>
          </p:cNvPr>
          <p:cNvPicPr>
            <a:picLocks noChangeAspect="1"/>
          </p:cNvPicPr>
          <p:nvPr/>
        </p:nvPicPr>
        <p:blipFill>
          <a:blip r:embed="rId4"/>
          <a:stretch>
            <a:fillRect/>
          </a:stretch>
        </p:blipFill>
        <p:spPr>
          <a:xfrm>
            <a:off x="7250661" y="3211033"/>
            <a:ext cx="2170646" cy="2811783"/>
          </a:xfrm>
          <a:prstGeom prst="rect">
            <a:avLst/>
          </a:prstGeom>
        </p:spPr>
      </p:pic>
      <p:sp>
        <p:nvSpPr>
          <p:cNvPr id="11" name="文本框 10">
            <a:extLst>
              <a:ext uri="{FF2B5EF4-FFF2-40B4-BE49-F238E27FC236}">
                <a16:creationId xmlns:a16="http://schemas.microsoft.com/office/drawing/2014/main" id="{80B1D4D2-C3B2-3B34-5834-68FD8FB6F492}"/>
              </a:ext>
            </a:extLst>
          </p:cNvPr>
          <p:cNvSpPr txBox="1"/>
          <p:nvPr/>
        </p:nvSpPr>
        <p:spPr>
          <a:xfrm>
            <a:off x="9359947" y="4247592"/>
            <a:ext cx="2170646" cy="1200329"/>
          </a:xfrm>
          <a:prstGeom prst="rect">
            <a:avLst/>
          </a:prstGeom>
          <a:noFill/>
        </p:spPr>
        <p:txBody>
          <a:bodyPr wrap="square" rtlCol="0">
            <a:spAutoFit/>
          </a:bodyPr>
          <a:lstStyle/>
          <a:p>
            <a:pPr algn="ctr"/>
            <a:r>
              <a:rPr lang="en-US" altLang="zh-CN" dirty="0">
                <a:latin typeface="+mn-ea"/>
              </a:rPr>
              <a:t>《</a:t>
            </a:r>
            <a:r>
              <a:rPr lang="zh-CN" altLang="en-US" dirty="0">
                <a:latin typeface="+mn-ea"/>
              </a:rPr>
              <a:t>大学生数学竞赛习题精讲</a:t>
            </a:r>
            <a:r>
              <a:rPr lang="en-US" altLang="zh-CN" dirty="0">
                <a:latin typeface="+mn-ea"/>
              </a:rPr>
              <a:t>》</a:t>
            </a:r>
          </a:p>
          <a:p>
            <a:pPr algn="ctr"/>
            <a:endParaRPr lang="en-US" altLang="zh-CN" dirty="0">
              <a:latin typeface="+mn-ea"/>
            </a:endParaRPr>
          </a:p>
          <a:p>
            <a:pPr algn="ctr"/>
            <a:r>
              <a:rPr lang="zh-CN" altLang="en-US" dirty="0">
                <a:latin typeface="+mn-ea"/>
              </a:rPr>
              <a:t>陈兆斗</a:t>
            </a:r>
          </a:p>
        </p:txBody>
      </p:sp>
    </p:spTree>
    <p:extLst>
      <p:ext uri="{BB962C8B-B14F-4D97-AF65-F5344CB8AC3E}">
        <p14:creationId xmlns:p14="http://schemas.microsoft.com/office/powerpoint/2010/main" val="1821938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862357"/>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②全国大学生英语竞赛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每年</a:t>
            </a:r>
            <a:r>
              <a:rPr lang="en-US" altLang="zh-CN" sz="2000" spc="-10" dirty="0">
                <a:solidFill>
                  <a:schemeClr val="tx1">
                    <a:lumMod val="85000"/>
                    <a:lumOff val="15000"/>
                  </a:schemeClr>
                </a:solidFill>
                <a:latin typeface="+mn-ea"/>
              </a:rPr>
              <a:t>4</a:t>
            </a:r>
            <a:r>
              <a:rPr lang="zh-CN" altLang="en-US" sz="2000" spc="-10" dirty="0">
                <a:solidFill>
                  <a:schemeClr val="tx1">
                    <a:lumMod val="85000"/>
                    <a:lumOff val="15000"/>
                  </a:schemeClr>
                </a:solidFill>
                <a:latin typeface="+mn-ea"/>
              </a:rPr>
              <a:t>月左右举行初赛，</a:t>
            </a:r>
            <a:r>
              <a:rPr lang="en-US" altLang="zh-CN" sz="2000" spc="-10" dirty="0">
                <a:solidFill>
                  <a:schemeClr val="tx1">
                    <a:lumMod val="85000"/>
                    <a:lumOff val="15000"/>
                  </a:schemeClr>
                </a:solidFill>
                <a:latin typeface="+mn-ea"/>
              </a:rPr>
              <a:t>5</a:t>
            </a:r>
            <a:r>
              <a:rPr lang="zh-CN" altLang="en-US" sz="2000" spc="-10" dirty="0">
                <a:solidFill>
                  <a:schemeClr val="tx1">
                    <a:lumMod val="85000"/>
                    <a:lumOff val="15000"/>
                  </a:schemeClr>
                </a:solidFill>
                <a:latin typeface="+mn-ea"/>
              </a:rPr>
              <a:t>月左右举行决赛。全部是笔试，就是考做题能力（听力、阅读、完型、作文</a:t>
            </a:r>
            <a:r>
              <a:rPr lang="en-US" altLang="zh-CN" sz="2000" spc="-10" dirty="0">
                <a:solidFill>
                  <a:schemeClr val="tx1">
                    <a:lumMod val="85000"/>
                    <a:lumOff val="15000"/>
                  </a:schemeClr>
                </a:solidFill>
                <a:latin typeface="+mn-ea"/>
              </a:rPr>
              <a:t>……</a:t>
            </a:r>
            <a:r>
              <a:rPr lang="zh-CN" altLang="en-US" sz="2000" spc="-10" dirty="0">
                <a:solidFill>
                  <a:schemeClr val="tx1">
                    <a:lumMod val="85000"/>
                    <a:lumOff val="15000"/>
                  </a:schemeClr>
                </a:solidFill>
                <a:latin typeface="+mn-ea"/>
              </a:rPr>
              <a:t>），而不是英语口语表达等，且</a:t>
            </a:r>
            <a:r>
              <a:rPr lang="zh-CN" altLang="en-US" sz="2000" b="1" spc="-10" dirty="0">
                <a:solidFill>
                  <a:schemeClr val="tx1">
                    <a:lumMod val="85000"/>
                    <a:lumOff val="15000"/>
                  </a:schemeClr>
                </a:solidFill>
                <a:latin typeface="+mn-ea"/>
              </a:rPr>
              <a:t>非英语专业和英语专业不在一起比</a:t>
            </a:r>
            <a:r>
              <a:rPr lang="zh-CN" altLang="en-US" sz="2000" spc="-10" dirty="0">
                <a:solidFill>
                  <a:schemeClr val="tx1">
                    <a:lumMod val="85000"/>
                    <a:lumOff val="15000"/>
                  </a:schemeClr>
                </a:solidFill>
                <a:latin typeface="+mn-ea"/>
              </a:rPr>
              <a:t>。报名费</a:t>
            </a:r>
            <a:r>
              <a:rPr lang="en-US" altLang="zh-CN" sz="2000" spc="-10" dirty="0">
                <a:solidFill>
                  <a:schemeClr val="tx1">
                    <a:lumMod val="85000"/>
                    <a:lumOff val="15000"/>
                  </a:schemeClr>
                </a:solidFill>
                <a:latin typeface="+mn-ea"/>
              </a:rPr>
              <a:t>50</a:t>
            </a:r>
            <a:r>
              <a:rPr lang="zh-CN" altLang="en-US" sz="2000" spc="-10" dirty="0">
                <a:solidFill>
                  <a:schemeClr val="tx1">
                    <a:lumMod val="85000"/>
                    <a:lumOff val="15000"/>
                  </a:schemeClr>
                </a:solidFill>
                <a:latin typeface="+mn-ea"/>
              </a:rPr>
              <a:t>元，学校教务会发通知。</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获奖率：</a:t>
            </a:r>
            <a:r>
              <a:rPr lang="en-US" altLang="zh-CN" sz="2000" b="1" spc="-10" dirty="0">
                <a:solidFill>
                  <a:schemeClr val="tx1">
                    <a:lumMod val="85000"/>
                    <a:lumOff val="15000"/>
                  </a:schemeClr>
                </a:solidFill>
                <a:latin typeface="+mn-ea"/>
              </a:rPr>
              <a:t>0.1%</a:t>
            </a:r>
            <a:r>
              <a:rPr lang="zh-CN" altLang="en-US" sz="2000" b="1" spc="-10" dirty="0">
                <a:solidFill>
                  <a:schemeClr val="tx1">
                    <a:lumMod val="85000"/>
                    <a:lumOff val="15000"/>
                  </a:schemeClr>
                </a:solidFill>
                <a:latin typeface="+mn-ea"/>
              </a:rPr>
              <a:t>特等奖，</a:t>
            </a:r>
            <a:r>
              <a:rPr lang="en-US" altLang="zh-CN" sz="2000" b="1" spc="-10" dirty="0">
                <a:solidFill>
                  <a:schemeClr val="tx1">
                    <a:lumMod val="85000"/>
                    <a:lumOff val="15000"/>
                  </a:schemeClr>
                </a:solidFill>
                <a:latin typeface="+mn-ea"/>
              </a:rPr>
              <a:t>0.5%</a:t>
            </a:r>
            <a:r>
              <a:rPr lang="zh-CN" altLang="en-US" sz="2000" b="1" spc="-10" dirty="0">
                <a:solidFill>
                  <a:schemeClr val="tx1">
                    <a:lumMod val="85000"/>
                    <a:lumOff val="15000"/>
                  </a:schemeClr>
                </a:solidFill>
                <a:latin typeface="+mn-ea"/>
              </a:rPr>
              <a:t>一等奖，</a:t>
            </a:r>
            <a:r>
              <a:rPr lang="en-US" altLang="zh-CN" sz="2000" b="1" spc="-10" dirty="0">
                <a:solidFill>
                  <a:schemeClr val="tx1">
                    <a:lumMod val="85000"/>
                    <a:lumOff val="15000"/>
                  </a:schemeClr>
                </a:solidFill>
                <a:latin typeface="+mn-ea"/>
              </a:rPr>
              <a:t>3%</a:t>
            </a:r>
            <a:r>
              <a:rPr lang="zh-CN" altLang="en-US" sz="2000" b="1" spc="-10" dirty="0">
                <a:solidFill>
                  <a:schemeClr val="tx1">
                    <a:lumMod val="85000"/>
                    <a:lumOff val="15000"/>
                  </a:schemeClr>
                </a:solidFill>
                <a:latin typeface="+mn-ea"/>
              </a:rPr>
              <a:t>二等奖，</a:t>
            </a:r>
            <a:r>
              <a:rPr lang="en-US" altLang="zh-CN" sz="2000" b="1" spc="-10" dirty="0">
                <a:solidFill>
                  <a:schemeClr val="tx1">
                    <a:lumMod val="85000"/>
                    <a:lumOff val="15000"/>
                  </a:schemeClr>
                </a:solidFill>
                <a:latin typeface="+mn-ea"/>
              </a:rPr>
              <a:t>5%</a:t>
            </a:r>
            <a:r>
              <a:rPr lang="zh-CN" altLang="en-US" sz="2000" b="1" spc="-10" dirty="0">
                <a:solidFill>
                  <a:schemeClr val="tx1">
                    <a:lumMod val="85000"/>
                    <a:lumOff val="15000"/>
                  </a:schemeClr>
                </a:solidFill>
                <a:latin typeface="+mn-ea"/>
              </a:rPr>
              <a:t>三等奖，加分为</a:t>
            </a:r>
            <a:r>
              <a:rPr lang="en-US" altLang="zh-CN" sz="2000" b="1" spc="-10" dirty="0">
                <a:solidFill>
                  <a:schemeClr val="tx1">
                    <a:lumMod val="85000"/>
                    <a:lumOff val="15000"/>
                  </a:schemeClr>
                </a:solidFill>
                <a:latin typeface="+mn-ea"/>
              </a:rPr>
              <a:t>1/1/0.8/0.5</a:t>
            </a:r>
            <a:r>
              <a:rPr lang="zh-CN" altLang="en-US" sz="2000" b="1" spc="-10" dirty="0">
                <a:solidFill>
                  <a:schemeClr val="tx1">
                    <a:lumMod val="85000"/>
                    <a:lumOff val="15000"/>
                  </a:schemeClr>
                </a:solidFill>
                <a:latin typeface="+mn-ea"/>
              </a:rPr>
              <a:t>。</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看起来获奖率挺低，但是只要准备了基本上都没问题，尤其是对大一同学。原因之一是大量的人报名之后因各种原因弃考（生病、睡懒觉、忘记了、没准备不想去等等）；原因之二是大一同学的英语水平还没有“退化”，还处于高三的巅峰期，实际上越往后能坚持学英语的人越少。</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需要注意的是，这个评奖比例是针对学校而言的，也就是说华科的获奖率和其他学校是一致的（例如某所普通一本）。这在一定程度上加剧了内卷程度，表现在华科的三等奖分数线远高于其它一般学校。不过相信大家的实力！</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1498100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231689"/>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②全国大学生英语竞赛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重点是：</a:t>
            </a:r>
            <a:r>
              <a:rPr lang="zh-CN" altLang="en-US" sz="2000" b="1" spc="-10" dirty="0">
                <a:solidFill>
                  <a:srgbClr val="FF0000"/>
                </a:solidFill>
                <a:latin typeface="+mn-ea"/>
              </a:rPr>
              <a:t>提高做题速度</a:t>
            </a:r>
            <a:r>
              <a:rPr lang="zh-CN" altLang="en-US" sz="2000" spc="-10" dirty="0">
                <a:solidFill>
                  <a:schemeClr val="tx1">
                    <a:lumMod val="85000"/>
                    <a:lumOff val="15000"/>
                  </a:schemeClr>
                </a:solidFill>
                <a:latin typeface="+mn-ea"/>
              </a:rPr>
              <a:t>，做完了就赢了绝大多数人！相信大家经历过大一的英语考试都能体会到做题速度的重要性，而这个比赛</a:t>
            </a:r>
            <a:r>
              <a:rPr lang="en-US" altLang="zh-CN" sz="2000" spc="-10" dirty="0">
                <a:solidFill>
                  <a:schemeClr val="tx1">
                    <a:lumMod val="85000"/>
                    <a:lumOff val="15000"/>
                  </a:schemeClr>
                </a:solidFill>
                <a:latin typeface="+mn-ea"/>
              </a:rPr>
              <a:t>2022</a:t>
            </a:r>
            <a:r>
              <a:rPr lang="zh-CN" altLang="en-US" sz="2000" spc="-10" dirty="0">
                <a:solidFill>
                  <a:schemeClr val="tx1">
                    <a:lumMod val="85000"/>
                    <a:lumOff val="15000"/>
                  </a:schemeClr>
                </a:solidFill>
                <a:latin typeface="+mn-ea"/>
              </a:rPr>
              <a:t>年的情况是</a:t>
            </a:r>
            <a:r>
              <a:rPr lang="en-US" altLang="zh-CN" sz="2000" b="1" spc="-10" dirty="0">
                <a:solidFill>
                  <a:schemeClr val="tx1">
                    <a:lumMod val="85000"/>
                    <a:lumOff val="15000"/>
                  </a:schemeClr>
                </a:solidFill>
                <a:latin typeface="+mn-ea"/>
              </a:rPr>
              <a:t>2</a:t>
            </a:r>
            <a:r>
              <a:rPr lang="zh-CN" altLang="en-US" sz="2000" b="1" spc="-10" dirty="0">
                <a:solidFill>
                  <a:schemeClr val="tx1">
                    <a:lumMod val="85000"/>
                    <a:lumOff val="15000"/>
                  </a:schemeClr>
                </a:solidFill>
                <a:latin typeface="+mn-ea"/>
              </a:rPr>
              <a:t>小时完成</a:t>
            </a:r>
            <a:r>
              <a:rPr lang="en-US" altLang="zh-CN" sz="2000" b="1" spc="-10" dirty="0">
                <a:solidFill>
                  <a:schemeClr val="tx1">
                    <a:lumMod val="85000"/>
                    <a:lumOff val="15000"/>
                  </a:schemeClr>
                </a:solidFill>
                <a:latin typeface="+mn-ea"/>
              </a:rPr>
              <a:t>30</a:t>
            </a:r>
            <a:r>
              <a:rPr lang="zh-CN" altLang="en-US" sz="2000" b="1" spc="-10" dirty="0">
                <a:solidFill>
                  <a:schemeClr val="tx1">
                    <a:lumMod val="85000"/>
                    <a:lumOff val="15000"/>
                  </a:schemeClr>
                </a:solidFill>
                <a:latin typeface="+mn-ea"/>
              </a:rPr>
              <a:t>道听力、</a:t>
            </a:r>
            <a:r>
              <a:rPr lang="en-US" altLang="zh-CN" sz="2000" b="1" spc="-10" dirty="0">
                <a:solidFill>
                  <a:schemeClr val="tx1">
                    <a:lumMod val="85000"/>
                    <a:lumOff val="15000"/>
                  </a:schemeClr>
                </a:solidFill>
                <a:latin typeface="+mn-ea"/>
              </a:rPr>
              <a:t>15</a:t>
            </a:r>
            <a:r>
              <a:rPr lang="zh-CN" altLang="en-US" sz="2000" b="1" spc="-10" dirty="0">
                <a:solidFill>
                  <a:schemeClr val="tx1">
                    <a:lumMod val="85000"/>
                    <a:lumOff val="15000"/>
                  </a:schemeClr>
                </a:solidFill>
                <a:latin typeface="+mn-ea"/>
              </a:rPr>
              <a:t>道单选、</a:t>
            </a:r>
            <a:r>
              <a:rPr lang="en-US" altLang="zh-CN" sz="2000" b="1" spc="-10" dirty="0">
                <a:solidFill>
                  <a:schemeClr val="tx1">
                    <a:lumMod val="85000"/>
                    <a:lumOff val="15000"/>
                  </a:schemeClr>
                </a:solidFill>
                <a:latin typeface="+mn-ea"/>
              </a:rPr>
              <a:t>10</a:t>
            </a:r>
            <a:r>
              <a:rPr lang="zh-CN" altLang="en-US" sz="2000" b="1" spc="-10" dirty="0">
                <a:solidFill>
                  <a:schemeClr val="tx1">
                    <a:lumMod val="85000"/>
                    <a:lumOff val="15000"/>
                  </a:schemeClr>
                </a:solidFill>
                <a:latin typeface="+mn-ea"/>
              </a:rPr>
              <a:t>道完型填空、</a:t>
            </a:r>
            <a:r>
              <a:rPr lang="en-US" altLang="zh-CN" sz="2000" b="1" spc="-10" dirty="0">
                <a:solidFill>
                  <a:schemeClr val="tx1">
                    <a:lumMod val="85000"/>
                    <a:lumOff val="15000"/>
                  </a:schemeClr>
                </a:solidFill>
                <a:latin typeface="+mn-ea"/>
              </a:rPr>
              <a:t>15</a:t>
            </a:r>
            <a:r>
              <a:rPr lang="zh-CN" altLang="en-US" sz="2000" b="1" spc="-10" dirty="0">
                <a:solidFill>
                  <a:schemeClr val="tx1">
                    <a:lumMod val="85000"/>
                    <a:lumOff val="15000"/>
                  </a:schemeClr>
                </a:solidFill>
                <a:latin typeface="+mn-ea"/>
              </a:rPr>
              <a:t>道阅读、中译英、英译中、</a:t>
            </a:r>
            <a:r>
              <a:rPr lang="en-US" altLang="zh-CN" sz="2000" b="1" spc="-10" dirty="0">
                <a:solidFill>
                  <a:schemeClr val="tx1">
                    <a:lumMod val="85000"/>
                    <a:lumOff val="15000"/>
                  </a:schemeClr>
                </a:solidFill>
                <a:latin typeface="+mn-ea"/>
              </a:rPr>
              <a:t>5</a:t>
            </a:r>
            <a:r>
              <a:rPr lang="zh-CN" altLang="en-US" sz="2000" b="1" spc="-10" dirty="0">
                <a:solidFill>
                  <a:schemeClr val="tx1">
                    <a:lumMod val="85000"/>
                    <a:lumOff val="15000"/>
                  </a:schemeClr>
                </a:solidFill>
                <a:latin typeface="+mn-ea"/>
              </a:rPr>
              <a:t>道</a:t>
            </a:r>
            <a:r>
              <a:rPr lang="en-US" altLang="zh-CN" sz="2000" b="1" spc="-10" dirty="0">
                <a:solidFill>
                  <a:schemeClr val="tx1">
                    <a:lumMod val="85000"/>
                    <a:lumOff val="15000"/>
                  </a:schemeClr>
                </a:solidFill>
                <a:latin typeface="+mn-ea"/>
              </a:rPr>
              <a:t>IQ</a:t>
            </a:r>
            <a:r>
              <a:rPr lang="zh-CN" altLang="en-US" sz="2000" b="1" spc="-10" dirty="0">
                <a:solidFill>
                  <a:schemeClr val="tx1">
                    <a:lumMod val="85000"/>
                    <a:lumOff val="15000"/>
                  </a:schemeClr>
                </a:solidFill>
                <a:latin typeface="+mn-ea"/>
              </a:rPr>
              <a:t>题、</a:t>
            </a:r>
            <a:r>
              <a:rPr lang="en-US" altLang="zh-CN" sz="2000" b="1" spc="-10" dirty="0">
                <a:solidFill>
                  <a:schemeClr val="tx1">
                    <a:lumMod val="85000"/>
                    <a:lumOff val="15000"/>
                  </a:schemeClr>
                </a:solidFill>
                <a:latin typeface="+mn-ea"/>
              </a:rPr>
              <a:t>10</a:t>
            </a:r>
            <a:r>
              <a:rPr lang="zh-CN" altLang="en-US" sz="2000" b="1" spc="-10" dirty="0">
                <a:solidFill>
                  <a:schemeClr val="tx1">
                    <a:lumMod val="85000"/>
                    <a:lumOff val="15000"/>
                  </a:schemeClr>
                </a:solidFill>
                <a:latin typeface="+mn-ea"/>
              </a:rPr>
              <a:t>道改错题、应用文写作（小作文</a:t>
            </a:r>
            <a:r>
              <a:rPr lang="en-US" altLang="zh-CN" sz="2000" b="1" spc="-10" dirty="0">
                <a:solidFill>
                  <a:schemeClr val="tx1">
                    <a:lumMod val="85000"/>
                    <a:lumOff val="15000"/>
                  </a:schemeClr>
                </a:solidFill>
                <a:latin typeface="+mn-ea"/>
              </a:rPr>
              <a:t>120</a:t>
            </a:r>
            <a:r>
              <a:rPr lang="zh-CN" altLang="en-US" sz="2000" b="1" spc="-10" dirty="0">
                <a:solidFill>
                  <a:schemeClr val="tx1">
                    <a:lumMod val="85000"/>
                    <a:lumOff val="15000"/>
                  </a:schemeClr>
                </a:solidFill>
                <a:latin typeface="+mn-ea"/>
              </a:rPr>
              <a:t>字）和议论文写作（大作文</a:t>
            </a:r>
            <a:r>
              <a:rPr lang="en-US" altLang="zh-CN" sz="2000" b="1" spc="-10" dirty="0">
                <a:solidFill>
                  <a:schemeClr val="tx1">
                    <a:lumMod val="85000"/>
                    <a:lumOff val="15000"/>
                  </a:schemeClr>
                </a:solidFill>
                <a:latin typeface="+mn-ea"/>
              </a:rPr>
              <a:t>180</a:t>
            </a:r>
            <a:r>
              <a:rPr lang="zh-CN" altLang="en-US" sz="2000" b="1" spc="-10" dirty="0">
                <a:solidFill>
                  <a:schemeClr val="tx1">
                    <a:lumMod val="85000"/>
                    <a:lumOff val="15000"/>
                  </a:schemeClr>
                </a:solidFill>
                <a:latin typeface="+mn-ea"/>
              </a:rPr>
              <a:t>字）</a:t>
            </a:r>
            <a:r>
              <a:rPr lang="zh-CN" altLang="en-US" sz="2000" spc="-10" dirty="0">
                <a:solidFill>
                  <a:schemeClr val="tx1">
                    <a:lumMod val="85000"/>
                    <a:lumOff val="15000"/>
                  </a:schemeClr>
                </a:solidFill>
                <a:latin typeface="+mn-ea"/>
              </a:rPr>
              <a:t>。其中主观题（填空、单句回答）的比例还很大。</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可见，基本策略是把“追求质量”改为“追求速度”。</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en-US" altLang="zh-CN" sz="2000" spc="-10" dirty="0">
                <a:solidFill>
                  <a:schemeClr val="tx1">
                    <a:lumMod val="85000"/>
                    <a:lumOff val="15000"/>
                  </a:schemeClr>
                </a:solidFill>
                <a:latin typeface="+mn-ea"/>
              </a:rPr>
              <a:t>Tip</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总体难度略高于四级，远低于六级，基础好的同学可以裸考，也可以到网上买本历年真题做，注意节奏即可。</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听力可以用</a:t>
            </a:r>
            <a:r>
              <a:rPr lang="en-US" altLang="zh-CN" sz="2000" spc="-10" dirty="0">
                <a:solidFill>
                  <a:schemeClr val="tx1">
                    <a:lumMod val="85000"/>
                    <a:lumOff val="15000"/>
                  </a:schemeClr>
                </a:solidFill>
                <a:latin typeface="+mn-ea"/>
              </a:rPr>
              <a:t>VOA</a:t>
            </a:r>
            <a:r>
              <a:rPr lang="zh-CN" altLang="en-US" sz="2000" spc="-10" dirty="0">
                <a:solidFill>
                  <a:schemeClr val="tx1">
                    <a:lumMod val="85000"/>
                    <a:lumOff val="15000"/>
                  </a:schemeClr>
                </a:solidFill>
                <a:latin typeface="+mn-ea"/>
              </a:rPr>
              <a:t>或者</a:t>
            </a:r>
            <a:r>
              <a:rPr lang="en-US" altLang="zh-CN" sz="2000" spc="-10" dirty="0">
                <a:solidFill>
                  <a:schemeClr val="tx1">
                    <a:lumMod val="85000"/>
                    <a:lumOff val="15000"/>
                  </a:schemeClr>
                </a:solidFill>
                <a:latin typeface="+mn-ea"/>
              </a:rPr>
              <a:t>BBC</a:t>
            </a:r>
            <a:r>
              <a:rPr lang="zh-CN" altLang="en-US" sz="2000" spc="-10" dirty="0">
                <a:solidFill>
                  <a:schemeClr val="tx1">
                    <a:lumMod val="85000"/>
                    <a:lumOff val="15000"/>
                  </a:schemeClr>
                </a:solidFill>
                <a:latin typeface="+mn-ea"/>
              </a:rPr>
              <a:t>进行日常练习，两篇作文和雅思标准相近，可以参考。</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由于题型总在变，当年的</a:t>
            </a:r>
            <a:r>
              <a:rPr lang="zh-CN" altLang="en-US" sz="2000" b="1" spc="-10" dirty="0">
                <a:solidFill>
                  <a:srgbClr val="FF0000"/>
                </a:solidFill>
                <a:latin typeface="+mn-ea"/>
              </a:rPr>
              <a:t>样题</a:t>
            </a:r>
            <a:r>
              <a:rPr lang="zh-CN" altLang="en-US" sz="2000" spc="-10" dirty="0">
                <a:solidFill>
                  <a:schemeClr val="tx1">
                    <a:lumMod val="85000"/>
                    <a:lumOff val="15000"/>
                  </a:schemeClr>
                </a:solidFill>
                <a:latin typeface="+mn-ea"/>
              </a:rPr>
              <a:t>很重要。</a:t>
            </a:r>
            <a:endParaRPr lang="en-US" altLang="zh-CN" sz="2000" spc="-10" dirty="0">
              <a:solidFill>
                <a:schemeClr val="tx1">
                  <a:lumMod val="85000"/>
                  <a:lumOff val="15000"/>
                </a:schemeClr>
              </a:solidFill>
              <a:latin typeface="+mn-ea"/>
            </a:endParaRPr>
          </a:p>
        </p:txBody>
      </p:sp>
    </p:spTree>
    <p:extLst>
      <p:ext uri="{BB962C8B-B14F-4D97-AF65-F5344CB8AC3E}">
        <p14:creationId xmlns:p14="http://schemas.microsoft.com/office/powerpoint/2010/main" val="632022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2584810"/>
          </a:xfrm>
          <a:prstGeom prst="rect">
            <a:avLst/>
          </a:prstGeom>
          <a:noFill/>
        </p:spPr>
        <p:txBody>
          <a:bodyPr wrap="square">
            <a:spAutoFit/>
          </a:bodyPr>
          <a:lstStyle/>
          <a:p>
            <a:pPr algn="l"/>
            <a:r>
              <a:rPr lang="zh-CN" altLang="en-US" sz="2000" b="1" spc="-10" dirty="0">
                <a:solidFill>
                  <a:schemeClr val="tx1">
                    <a:lumMod val="85000"/>
                    <a:lumOff val="15000"/>
                  </a:schemeClr>
                </a:solidFill>
                <a:latin typeface="+mn-ea"/>
              </a:rPr>
              <a:t>③外研社杯全国大学生英语系列赛</a:t>
            </a:r>
            <a:r>
              <a:rPr lang="en-US" altLang="zh-CN" sz="2000" b="1" spc="-10" dirty="0">
                <a:solidFill>
                  <a:schemeClr val="tx1">
                    <a:lumMod val="85000"/>
                    <a:lumOff val="15000"/>
                  </a:schemeClr>
                </a:solidFill>
                <a:latin typeface="+mn-ea"/>
              </a:rPr>
              <a:t>——</a:t>
            </a:r>
            <a:r>
              <a:rPr lang="zh-CN" altLang="en-US" sz="2000" b="1" spc="-10" dirty="0">
                <a:solidFill>
                  <a:schemeClr val="tx1">
                    <a:lumMod val="85000"/>
                    <a:lumOff val="15000"/>
                  </a:schemeClr>
                </a:solidFill>
                <a:latin typeface="+mn-ea"/>
              </a:rPr>
              <a:t>英语演讲、英语辩论、英语写作、英语阅读</a:t>
            </a:r>
            <a:r>
              <a:rPr lang="zh-CN" altLang="en-US" sz="1800" b="0" i="0" u="none" strike="noStrike" baseline="0" dirty="0">
                <a:solidFill>
                  <a:srgbClr val="FF0000"/>
                </a:solidFill>
                <a:latin typeface="宋体" panose="02010600030101010101" pitchFamily="2" charset="-122"/>
                <a:ea typeface="宋体" panose="02010600030101010101" pitchFamily="2" charset="-122"/>
              </a:rPr>
              <a:t>	</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每年</a:t>
            </a:r>
            <a:r>
              <a:rPr lang="en-US" altLang="zh-CN" sz="2000" spc="-10" dirty="0">
                <a:solidFill>
                  <a:schemeClr val="tx1">
                    <a:lumMod val="85000"/>
                    <a:lumOff val="15000"/>
                  </a:schemeClr>
                </a:solidFill>
                <a:latin typeface="+mn-ea"/>
              </a:rPr>
              <a:t>10</a:t>
            </a:r>
            <a:r>
              <a:rPr lang="zh-CN" altLang="en-US" sz="2000" spc="-10" dirty="0">
                <a:solidFill>
                  <a:schemeClr val="tx1">
                    <a:lumMod val="85000"/>
                    <a:lumOff val="15000"/>
                  </a:schemeClr>
                </a:solidFill>
                <a:latin typeface="+mn-ea"/>
              </a:rPr>
              <a:t>月举行初赛，写作和阅读两项线上作答，演讲和辩论线下，无需报名费。省一二三</a:t>
            </a:r>
            <a:r>
              <a:rPr lang="en-US" altLang="zh-CN" sz="2000" spc="-10" dirty="0">
                <a:solidFill>
                  <a:schemeClr val="tx1">
                    <a:lumMod val="85000"/>
                    <a:lumOff val="15000"/>
                  </a:schemeClr>
                </a:solidFill>
                <a:latin typeface="+mn-ea"/>
              </a:rPr>
              <a:t>+0.8/0.5/0.3</a:t>
            </a:r>
            <a:r>
              <a:rPr lang="zh-CN" altLang="en-US" sz="2000" spc="-10" dirty="0">
                <a:solidFill>
                  <a:schemeClr val="tx1">
                    <a:lumMod val="85000"/>
                    <a:lumOff val="15000"/>
                  </a:schemeClr>
                </a:solidFill>
                <a:latin typeface="+mn-ea"/>
              </a:rPr>
              <a:t>，国一二三</a:t>
            </a:r>
            <a:r>
              <a:rPr lang="en-US" altLang="zh-CN" sz="2000" spc="-10" dirty="0">
                <a:solidFill>
                  <a:schemeClr val="tx1">
                    <a:lumMod val="85000"/>
                    <a:lumOff val="15000"/>
                  </a:schemeClr>
                </a:solidFill>
                <a:latin typeface="+mn-ea"/>
              </a:rPr>
              <a:t>+4/2/1</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难度本身极大，体感上写作、阅读均高于六级水平，英专非英专一起竞争，且每年每项每个学校只能有一名同学到省赛（校赛没有加分），因此性价比低，不推荐投入太大精力。</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官网：</a:t>
            </a:r>
            <a:r>
              <a:rPr lang="en-US" altLang="zh-CN" sz="2000" spc="-10" dirty="0">
                <a:solidFill>
                  <a:schemeClr val="tx1">
                    <a:lumMod val="85000"/>
                    <a:lumOff val="15000"/>
                  </a:schemeClr>
                </a:solidFill>
                <a:latin typeface="+mn-ea"/>
                <a:hlinkClick r:id="rId3"/>
              </a:rPr>
              <a:t>https://uchallenge.unipus.cn/</a:t>
            </a:r>
            <a:endParaRPr lang="en-US" altLang="zh-CN" sz="2000" spc="-10" dirty="0">
              <a:solidFill>
                <a:schemeClr val="tx1">
                  <a:lumMod val="85000"/>
                  <a:lumOff val="15000"/>
                </a:schemeClr>
              </a:solidFill>
              <a:latin typeface="+mn-ea"/>
            </a:endParaRPr>
          </a:p>
        </p:txBody>
      </p:sp>
      <p:pic>
        <p:nvPicPr>
          <p:cNvPr id="3" name="图片 2">
            <a:extLst>
              <a:ext uri="{FF2B5EF4-FFF2-40B4-BE49-F238E27FC236}">
                <a16:creationId xmlns:a16="http://schemas.microsoft.com/office/drawing/2014/main" id="{13862D97-B46C-A3D5-3A75-AA732CFBC99C}"/>
              </a:ext>
            </a:extLst>
          </p:cNvPr>
          <p:cNvPicPr>
            <a:picLocks noChangeAspect="1"/>
          </p:cNvPicPr>
          <p:nvPr/>
        </p:nvPicPr>
        <p:blipFill>
          <a:blip r:embed="rId4"/>
          <a:stretch>
            <a:fillRect/>
          </a:stretch>
        </p:blipFill>
        <p:spPr>
          <a:xfrm>
            <a:off x="5476126" y="3215812"/>
            <a:ext cx="5671335" cy="3012897"/>
          </a:xfrm>
          <a:prstGeom prst="rect">
            <a:avLst/>
          </a:prstGeom>
        </p:spPr>
      </p:pic>
    </p:spTree>
    <p:extLst>
      <p:ext uri="{BB962C8B-B14F-4D97-AF65-F5344CB8AC3E}">
        <p14:creationId xmlns:p14="http://schemas.microsoft.com/office/powerpoint/2010/main" val="4132013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四、其它学科竞赛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3759619"/>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④华为</a:t>
            </a:r>
            <a:r>
              <a:rPr lang="en-US" altLang="zh-CN" sz="2000" b="1" spc="-10" dirty="0">
                <a:solidFill>
                  <a:schemeClr val="tx1">
                    <a:lumMod val="85000"/>
                    <a:lumOff val="15000"/>
                  </a:schemeClr>
                </a:solidFill>
                <a:latin typeface="+mn-ea"/>
              </a:rPr>
              <a:t>ICT</a:t>
            </a:r>
            <a:r>
              <a:rPr lang="zh-CN" altLang="en-US" sz="2000" b="1" spc="-10" dirty="0">
                <a:solidFill>
                  <a:schemeClr val="tx1">
                    <a:lumMod val="85000"/>
                    <a:lumOff val="15000"/>
                  </a:schemeClr>
                </a:solidFill>
                <a:latin typeface="+mn-ea"/>
              </a:rPr>
              <a:t>大赛</a:t>
            </a:r>
            <a:endParaRPr lang="en-US" altLang="zh-CN" sz="2000" b="1"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每年</a:t>
            </a:r>
            <a:r>
              <a:rPr lang="en-US" altLang="zh-CN" sz="2000" spc="-10" dirty="0">
                <a:solidFill>
                  <a:schemeClr val="tx1">
                    <a:lumMod val="85000"/>
                    <a:lumOff val="15000"/>
                  </a:schemeClr>
                </a:solidFill>
                <a:latin typeface="+mn-ea"/>
              </a:rPr>
              <a:t>11-12</a:t>
            </a:r>
            <a:r>
              <a:rPr lang="zh-CN" altLang="en-US" sz="2000" spc="-10" dirty="0">
                <a:solidFill>
                  <a:schemeClr val="tx1">
                    <a:lumMod val="85000"/>
                    <a:lumOff val="15000"/>
                  </a:schemeClr>
                </a:solidFill>
                <a:latin typeface="+mn-ea"/>
              </a:rPr>
              <a:t>月举行，是华为的比赛。</a:t>
            </a: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学院</a:t>
            </a:r>
            <a:r>
              <a:rPr lang="en-US" altLang="zh-CN" sz="2000" spc="-10" dirty="0">
                <a:solidFill>
                  <a:schemeClr val="tx1">
                    <a:lumMod val="85000"/>
                    <a:lumOff val="15000"/>
                  </a:schemeClr>
                </a:solidFill>
                <a:latin typeface="+mn-ea"/>
              </a:rPr>
              <a:t>B</a:t>
            </a:r>
            <a:r>
              <a:rPr lang="zh-CN" altLang="en-US" sz="2000" spc="-10" dirty="0">
                <a:solidFill>
                  <a:schemeClr val="tx1">
                    <a:lumMod val="85000"/>
                    <a:lumOff val="15000"/>
                  </a:schemeClr>
                </a:solidFill>
                <a:latin typeface="+mn-ea"/>
              </a:rPr>
              <a:t>类竞赛，</a:t>
            </a:r>
            <a:r>
              <a:rPr lang="zh-CN" altLang="en-US" sz="2000" b="1" spc="-10" dirty="0">
                <a:solidFill>
                  <a:schemeClr val="tx1">
                    <a:lumMod val="85000"/>
                    <a:lumOff val="15000"/>
                  </a:schemeClr>
                </a:solidFill>
                <a:latin typeface="+mn-ea"/>
              </a:rPr>
              <a:t>省一二三</a:t>
            </a:r>
            <a:r>
              <a:rPr lang="en-US" altLang="zh-CN" sz="2000" b="1" spc="-10" dirty="0">
                <a:solidFill>
                  <a:schemeClr val="tx1">
                    <a:lumMod val="85000"/>
                    <a:lumOff val="15000"/>
                  </a:schemeClr>
                </a:solidFill>
                <a:latin typeface="+mn-ea"/>
              </a:rPr>
              <a:t>+0.8/0.5/0.3</a:t>
            </a:r>
            <a:r>
              <a:rPr lang="zh-CN" altLang="en-US" sz="2000" b="1" spc="-10" dirty="0">
                <a:solidFill>
                  <a:schemeClr val="tx1">
                    <a:lumMod val="85000"/>
                    <a:lumOff val="15000"/>
                  </a:schemeClr>
                </a:solidFill>
                <a:latin typeface="+mn-ea"/>
              </a:rPr>
              <a:t>，国一二三</a:t>
            </a:r>
            <a:r>
              <a:rPr lang="en-US" altLang="zh-CN" sz="2000" b="1" spc="-10" dirty="0">
                <a:solidFill>
                  <a:schemeClr val="tx1">
                    <a:lumMod val="85000"/>
                    <a:lumOff val="15000"/>
                  </a:schemeClr>
                </a:solidFill>
                <a:latin typeface="+mn-ea"/>
              </a:rPr>
              <a:t>+4/2/1</a:t>
            </a:r>
            <a:r>
              <a:rPr lang="zh-CN" altLang="en-US" sz="2000" spc="-10" dirty="0">
                <a:solidFill>
                  <a:schemeClr val="tx1">
                    <a:lumMod val="85000"/>
                    <a:lumOff val="15000"/>
                  </a:schemeClr>
                </a:solidFill>
                <a:latin typeface="+mn-ea"/>
              </a:rPr>
              <a:t>。</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可以加入学院双创中心的</a:t>
            </a:r>
            <a:r>
              <a:rPr lang="zh-CN" altLang="en-US" sz="2000" b="1" spc="-10" dirty="0">
                <a:solidFill>
                  <a:schemeClr val="tx1">
                    <a:lumMod val="85000"/>
                    <a:lumOff val="15000"/>
                  </a:schemeClr>
                </a:solidFill>
                <a:latin typeface="+mn-ea"/>
              </a:rPr>
              <a:t>华为智能基座社团</a:t>
            </a:r>
            <a:r>
              <a:rPr lang="zh-CN" altLang="en-US" sz="2000" spc="-10" dirty="0">
                <a:solidFill>
                  <a:schemeClr val="tx1">
                    <a:lumMod val="85000"/>
                    <a:lumOff val="15000"/>
                  </a:schemeClr>
                </a:solidFill>
                <a:latin typeface="+mn-ea"/>
              </a:rPr>
              <a:t>获取更多信息。实践赛分为三个赛道：网络赛道、云赛道、计算赛道。</a:t>
            </a:r>
            <a:endParaRPr lang="en-US" altLang="zh-CN" sz="2000" spc="-10" dirty="0">
              <a:solidFill>
                <a:schemeClr val="tx1">
                  <a:lumMod val="85000"/>
                  <a:lumOff val="15000"/>
                </a:schemeClr>
              </a:solidFill>
              <a:latin typeface="+mn-ea"/>
            </a:endParaRPr>
          </a:p>
          <a:p>
            <a:pPr>
              <a:lnSpc>
                <a:spcPct val="120000"/>
              </a:lnSpc>
            </a:pPr>
            <a:endParaRPr lang="en-US" altLang="zh-CN" sz="2000" spc="-10" dirty="0">
              <a:solidFill>
                <a:schemeClr val="tx1">
                  <a:lumMod val="85000"/>
                  <a:lumOff val="15000"/>
                </a:schemeClr>
              </a:solidFill>
              <a:latin typeface="+mn-ea"/>
            </a:endParaRPr>
          </a:p>
          <a:p>
            <a:pPr>
              <a:lnSpc>
                <a:spcPct val="120000"/>
              </a:lnSpc>
            </a:pPr>
            <a:r>
              <a:rPr lang="zh-CN" altLang="en-US" sz="2000" spc="-10" dirty="0">
                <a:solidFill>
                  <a:schemeClr val="tx1">
                    <a:lumMod val="85000"/>
                    <a:lumOff val="15000"/>
                  </a:schemeClr>
                </a:solidFill>
                <a:latin typeface="+mn-ea"/>
              </a:rPr>
              <a:t>我今年选择的是云赛道：主要考察</a:t>
            </a:r>
            <a:r>
              <a:rPr lang="zh-CN" altLang="en-US" sz="2000" b="1" i="0" dirty="0">
                <a:solidFill>
                  <a:srgbClr val="222222"/>
                </a:solidFill>
                <a:effectLst/>
                <a:latin typeface="system-ui"/>
              </a:rPr>
              <a:t>云计算、存储、</a:t>
            </a:r>
            <a:r>
              <a:rPr lang="en-US" altLang="zh-CN" sz="2000" b="1" i="0" dirty="0">
                <a:solidFill>
                  <a:srgbClr val="222222"/>
                </a:solidFill>
                <a:effectLst/>
                <a:latin typeface="system-ui"/>
              </a:rPr>
              <a:t>AI</a:t>
            </a:r>
            <a:r>
              <a:rPr lang="zh-CN" altLang="en-US" sz="2000" b="1" i="0" dirty="0">
                <a:solidFill>
                  <a:srgbClr val="222222"/>
                </a:solidFill>
                <a:effectLst/>
                <a:latin typeface="system-ui"/>
              </a:rPr>
              <a:t>、大数据</a:t>
            </a:r>
            <a:r>
              <a:rPr lang="zh-CN" altLang="en-US" sz="2000" b="0" i="0" dirty="0">
                <a:solidFill>
                  <a:srgbClr val="222222"/>
                </a:solidFill>
                <a:effectLst/>
                <a:latin typeface="system-ui"/>
              </a:rPr>
              <a:t>等技术方向的相关知识。和课内范围不重叠，需要自己有选择性地拓展知识面。题目主要是</a:t>
            </a:r>
            <a:r>
              <a:rPr lang="en-US" altLang="zh-CN" sz="2000" b="0" i="0" dirty="0">
                <a:solidFill>
                  <a:srgbClr val="222222"/>
                </a:solidFill>
                <a:effectLst/>
                <a:latin typeface="system-ui"/>
              </a:rPr>
              <a:t>HCIA</a:t>
            </a:r>
            <a:r>
              <a:rPr lang="zh-CN" altLang="en-US" sz="2000" b="0" i="0" dirty="0">
                <a:solidFill>
                  <a:srgbClr val="222222"/>
                </a:solidFill>
                <a:effectLst/>
                <a:latin typeface="system-ui"/>
              </a:rPr>
              <a:t>认证题库里的。</a:t>
            </a:r>
            <a:endParaRPr lang="en-US" altLang="zh-CN" sz="2000" b="0" i="0" dirty="0">
              <a:solidFill>
                <a:srgbClr val="222222"/>
              </a:solidFill>
              <a:effectLst/>
              <a:latin typeface="system-ui"/>
            </a:endParaRPr>
          </a:p>
          <a:p>
            <a:pPr>
              <a:lnSpc>
                <a:spcPct val="120000"/>
              </a:lnSpc>
            </a:pPr>
            <a:r>
              <a:rPr lang="zh-CN" altLang="en-US" sz="2000" spc="-10" dirty="0">
                <a:solidFill>
                  <a:srgbClr val="222222"/>
                </a:solidFill>
                <a:latin typeface="system-ui"/>
              </a:rPr>
              <a:t>初赛</a:t>
            </a:r>
            <a:r>
              <a:rPr lang="en-US" altLang="zh-CN" sz="2000" spc="-10" dirty="0">
                <a:solidFill>
                  <a:srgbClr val="222222"/>
                </a:solidFill>
                <a:latin typeface="system-ui"/>
              </a:rPr>
              <a:t>90</a:t>
            </a:r>
            <a:r>
              <a:rPr lang="zh-CN" altLang="en-US" sz="2000" spc="-10" dirty="0">
                <a:solidFill>
                  <a:srgbClr val="222222"/>
                </a:solidFill>
                <a:latin typeface="system-ui"/>
              </a:rPr>
              <a:t>分钟</a:t>
            </a:r>
            <a:r>
              <a:rPr lang="en-US" altLang="zh-CN" sz="2000" spc="-10" dirty="0">
                <a:solidFill>
                  <a:srgbClr val="222222"/>
                </a:solidFill>
                <a:latin typeface="system-ui"/>
              </a:rPr>
              <a:t>60</a:t>
            </a:r>
            <a:r>
              <a:rPr lang="zh-CN" altLang="en-US" sz="2000" spc="-10" dirty="0">
                <a:solidFill>
                  <a:srgbClr val="222222"/>
                </a:solidFill>
                <a:latin typeface="system-ui"/>
              </a:rPr>
              <a:t>道题（单选、多选、判断）；决赛</a:t>
            </a:r>
            <a:r>
              <a:rPr lang="en-US" altLang="zh-CN" sz="2000" spc="-10" dirty="0">
                <a:solidFill>
                  <a:srgbClr val="222222"/>
                </a:solidFill>
                <a:latin typeface="system-ui"/>
              </a:rPr>
              <a:t>90</a:t>
            </a:r>
            <a:r>
              <a:rPr lang="zh-CN" altLang="en-US" sz="2000" spc="-10" dirty="0">
                <a:solidFill>
                  <a:srgbClr val="222222"/>
                </a:solidFill>
                <a:latin typeface="system-ui"/>
              </a:rPr>
              <a:t>分钟</a:t>
            </a:r>
            <a:r>
              <a:rPr lang="en-US" altLang="zh-CN" sz="2000" spc="-10" dirty="0">
                <a:solidFill>
                  <a:srgbClr val="222222"/>
                </a:solidFill>
                <a:latin typeface="system-ui"/>
              </a:rPr>
              <a:t>90</a:t>
            </a:r>
            <a:r>
              <a:rPr lang="zh-CN" altLang="en-US" sz="2000" spc="-10" dirty="0">
                <a:solidFill>
                  <a:srgbClr val="222222"/>
                </a:solidFill>
                <a:latin typeface="system-ui"/>
              </a:rPr>
              <a:t>道题（单选、多选、判断）。</a:t>
            </a:r>
            <a:endParaRPr lang="en-US" altLang="zh-CN" sz="2000" spc="-10" dirty="0">
              <a:solidFill>
                <a:schemeClr val="tx1">
                  <a:lumMod val="85000"/>
                  <a:lumOff val="15000"/>
                </a:schemeClr>
              </a:solidFill>
              <a:latin typeface="+mn-ea"/>
            </a:endParaRPr>
          </a:p>
        </p:txBody>
      </p:sp>
      <p:pic>
        <p:nvPicPr>
          <p:cNvPr id="3" name="图片 2">
            <a:extLst>
              <a:ext uri="{FF2B5EF4-FFF2-40B4-BE49-F238E27FC236}">
                <a16:creationId xmlns:a16="http://schemas.microsoft.com/office/drawing/2014/main" id="{17E7F594-A21F-02ED-BEF4-97CBA39E157F}"/>
              </a:ext>
            </a:extLst>
          </p:cNvPr>
          <p:cNvPicPr>
            <a:picLocks noChangeAspect="1"/>
          </p:cNvPicPr>
          <p:nvPr/>
        </p:nvPicPr>
        <p:blipFill>
          <a:blip r:embed="rId3"/>
          <a:stretch>
            <a:fillRect/>
          </a:stretch>
        </p:blipFill>
        <p:spPr>
          <a:xfrm>
            <a:off x="2124594" y="4757203"/>
            <a:ext cx="7942811" cy="1497848"/>
          </a:xfrm>
          <a:prstGeom prst="rect">
            <a:avLst/>
          </a:prstGeom>
        </p:spPr>
      </p:pic>
    </p:spTree>
    <p:extLst>
      <p:ext uri="{BB962C8B-B14F-4D97-AF65-F5344CB8AC3E}">
        <p14:creationId xmlns:p14="http://schemas.microsoft.com/office/powerpoint/2010/main" val="2332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3785652"/>
          </a:xfrm>
          <a:prstGeom prst="rect">
            <a:avLst/>
          </a:prstGeom>
          <a:noFill/>
        </p:spPr>
        <p:txBody>
          <a:bodyPr wrap="square">
            <a:spAutoFit/>
          </a:bodyPr>
          <a:lstStyle/>
          <a:p>
            <a:pPr algn="l"/>
            <a:r>
              <a:rPr lang="zh-CN" altLang="en-US" sz="2000" b="1" spc="-10" dirty="0">
                <a:latin typeface="+mn-ea"/>
              </a:rPr>
              <a:t>（二）不同赛道与项目类型介绍</a:t>
            </a:r>
            <a:endParaRPr lang="en-US" altLang="zh-CN" sz="2000" b="1" spc="-10" dirty="0">
              <a:latin typeface="+mn-ea"/>
            </a:endParaRPr>
          </a:p>
          <a:p>
            <a:pPr algn="l"/>
            <a:endParaRPr lang="en-US" altLang="zh-CN" sz="2000" b="1" spc="-10" dirty="0">
              <a:latin typeface="+mn-ea"/>
            </a:endParaRPr>
          </a:p>
          <a:p>
            <a:pPr algn="l"/>
            <a:r>
              <a:rPr lang="zh-CN" altLang="en-US" sz="2000" b="1" spc="-10" dirty="0">
                <a:latin typeface="+mn-ea"/>
              </a:rPr>
              <a:t>①主赛道</a:t>
            </a:r>
            <a:endParaRPr lang="en-US" altLang="zh-CN" sz="2000" b="1" spc="-10" dirty="0">
              <a:latin typeface="+mn-ea"/>
            </a:endParaRPr>
          </a:p>
          <a:p>
            <a:pPr algn="l"/>
            <a:r>
              <a:rPr lang="zh-CN" altLang="en-US" sz="2000" spc="-10" dirty="0">
                <a:latin typeface="+mn-ea"/>
              </a:rPr>
              <a:t>参赛项目最多，竞争最激烈，一般的普通项目基本上都会选择主赛道。</a:t>
            </a:r>
            <a:endParaRPr lang="en-US" altLang="zh-CN" sz="2000" spc="-10" dirty="0">
              <a:latin typeface="+mn-ea"/>
            </a:endParaRPr>
          </a:p>
          <a:p>
            <a:pPr algn="l"/>
            <a:endParaRPr lang="en-US" altLang="zh-CN" sz="2000" spc="-10" dirty="0">
              <a:latin typeface="+mn-ea"/>
            </a:endParaRPr>
          </a:p>
          <a:p>
            <a:pPr algn="l"/>
            <a:r>
              <a:rPr lang="zh-CN" altLang="en-US" sz="2000" b="0" i="0" dirty="0">
                <a:effectLst/>
                <a:latin typeface="microsoft yahei" panose="020B0503020204020204" pitchFamily="34" charset="-122"/>
                <a:ea typeface="microsoft yahei" panose="020B0503020204020204" pitchFamily="34" charset="-122"/>
              </a:rPr>
              <a:t>根据所处创业阶段，本科生组和研究生组（按照团队内最高学历区分）均内设</a:t>
            </a:r>
            <a:r>
              <a:rPr lang="zh-CN" altLang="en-US" sz="2000" b="1" i="0" dirty="0">
                <a:effectLst/>
                <a:latin typeface="microsoft yahei" panose="020B0503020204020204" pitchFamily="34" charset="-122"/>
                <a:ea typeface="microsoft yahei" panose="020B0503020204020204" pitchFamily="34" charset="-122"/>
              </a:rPr>
              <a:t>创意组、初创组、成长组（这三者的区别主要就在于是否进行了项目工商登记注册，也就是是否投入市场）</a:t>
            </a:r>
            <a:r>
              <a:rPr lang="zh-CN" altLang="en-US" sz="2000" b="0" i="0" dirty="0">
                <a:effectLst/>
                <a:latin typeface="microsoft yahei" panose="020B0503020204020204" pitchFamily="34" charset="-122"/>
                <a:ea typeface="microsoft yahei" panose="020B0503020204020204" pitchFamily="34" charset="-122"/>
              </a:rPr>
              <a:t>，并按照</a:t>
            </a:r>
            <a:r>
              <a:rPr lang="zh-CN" altLang="en-US" sz="2000" b="1" i="0" dirty="0">
                <a:effectLst/>
                <a:latin typeface="microsoft yahei" panose="020B0503020204020204" pitchFamily="34" charset="-122"/>
                <a:ea typeface="microsoft yahei" panose="020B0503020204020204" pitchFamily="34" charset="-122"/>
              </a:rPr>
              <a:t>新工科、新医科、新农科、新文科</a:t>
            </a:r>
            <a:r>
              <a:rPr lang="zh-CN" altLang="en-US" sz="2000" b="0" i="0" dirty="0">
                <a:effectLst/>
                <a:latin typeface="microsoft yahei" panose="020B0503020204020204" pitchFamily="34" charset="-122"/>
                <a:ea typeface="microsoft yahei" panose="020B0503020204020204" pitchFamily="34" charset="-122"/>
              </a:rPr>
              <a:t>设置参赛项目类型。</a:t>
            </a:r>
            <a:endParaRPr lang="en-US" altLang="zh-CN" sz="2000" b="0" i="0" dirty="0">
              <a:effectLst/>
              <a:latin typeface="microsoft yahei" panose="020B0503020204020204" pitchFamily="34" charset="-122"/>
              <a:ea typeface="microsoft yahei" panose="020B0503020204020204" pitchFamily="34" charset="-122"/>
            </a:endParaRPr>
          </a:p>
          <a:p>
            <a:pPr algn="l"/>
            <a:endParaRPr lang="en-US" altLang="zh-CN" sz="2000" b="0" i="0" dirty="0">
              <a:solidFill>
                <a:srgbClr val="333333"/>
              </a:solidFill>
              <a:effectLst/>
              <a:latin typeface="microsoft yahei" panose="020B0503020204020204" pitchFamily="34" charset="-122"/>
              <a:ea typeface="microsoft yahei" panose="020B0503020204020204" pitchFamily="34" charset="-122"/>
            </a:endParaRPr>
          </a:p>
          <a:p>
            <a:pPr algn="l"/>
            <a:endParaRPr lang="en-US" altLang="zh-CN" sz="2000" dirty="0">
              <a:solidFill>
                <a:srgbClr val="333333"/>
              </a:solidFill>
              <a:latin typeface="microsoft yahei" panose="020B0503020204020204" pitchFamily="34" charset="-122"/>
              <a:ea typeface="microsoft yahei" panose="020B0503020204020204" pitchFamily="34" charset="-122"/>
            </a:endParaRPr>
          </a:p>
          <a:p>
            <a:pPr algn="l"/>
            <a:endParaRPr lang="en-US" altLang="zh-CN" sz="2000" b="0" i="0" dirty="0">
              <a:solidFill>
                <a:srgbClr val="FF0000"/>
              </a:solidFill>
              <a:effectLst/>
              <a:latin typeface="microsoft yahei" panose="020B0503020204020204" pitchFamily="34" charset="-122"/>
              <a:ea typeface="microsoft yahei" panose="020B0503020204020204" pitchFamily="34" charset="-122"/>
            </a:endParaRPr>
          </a:p>
          <a:p>
            <a:pPr algn="l"/>
            <a:r>
              <a:rPr lang="zh-CN" altLang="en-US" sz="2000" spc="-10" dirty="0">
                <a:solidFill>
                  <a:srgbClr val="FF0000"/>
                </a:solidFill>
                <a:latin typeface="microsoft yahei" panose="020B0503020204020204" pitchFamily="34" charset="-122"/>
                <a:ea typeface="microsoft yahei" panose="020B0503020204020204" pitchFamily="34" charset="-122"/>
              </a:rPr>
              <a:t>什么是项目类型？（以</a:t>
            </a:r>
            <a:r>
              <a:rPr lang="en-US" altLang="zh-CN" sz="2000" spc="-10" dirty="0">
                <a:solidFill>
                  <a:srgbClr val="FF0000"/>
                </a:solidFill>
                <a:latin typeface="microsoft yahei" panose="020B0503020204020204" pitchFamily="34" charset="-122"/>
                <a:ea typeface="microsoft yahei" panose="020B0503020204020204" pitchFamily="34" charset="-122"/>
              </a:rPr>
              <a:t>2022</a:t>
            </a:r>
            <a:r>
              <a:rPr lang="zh-CN" altLang="en-US" sz="2000" spc="-10" dirty="0">
                <a:solidFill>
                  <a:srgbClr val="FF0000"/>
                </a:solidFill>
                <a:latin typeface="microsoft yahei" panose="020B0503020204020204" pitchFamily="34" charset="-122"/>
                <a:ea typeface="microsoft yahei" panose="020B0503020204020204" pitchFamily="34" charset="-122"/>
              </a:rPr>
              <a:t>年互联网</a:t>
            </a:r>
            <a:r>
              <a:rPr lang="en-US" altLang="zh-CN" sz="2000" spc="-10" dirty="0">
                <a:solidFill>
                  <a:srgbClr val="FF0000"/>
                </a:solidFill>
                <a:latin typeface="microsoft yahei" panose="020B0503020204020204" pitchFamily="34" charset="-122"/>
                <a:ea typeface="microsoft yahei" panose="020B0503020204020204" pitchFamily="34" charset="-122"/>
              </a:rPr>
              <a:t>+</a:t>
            </a:r>
            <a:r>
              <a:rPr lang="zh-CN" altLang="en-US" sz="2000" spc="-10" dirty="0">
                <a:solidFill>
                  <a:srgbClr val="FF0000"/>
                </a:solidFill>
                <a:latin typeface="microsoft yahei" panose="020B0503020204020204" pitchFamily="34" charset="-122"/>
                <a:ea typeface="microsoft yahei" panose="020B0503020204020204" pitchFamily="34" charset="-122"/>
              </a:rPr>
              <a:t>湖北省决赛结果为例，见后）</a:t>
            </a:r>
            <a:endParaRPr lang="en-US" altLang="zh-CN" sz="2000" spc="-10" dirty="0">
              <a:solidFill>
                <a:srgbClr val="FF0000"/>
              </a:solidFill>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664682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8EF74AB-0D36-4967-A8EF-4B22AD610081}"/>
              </a:ext>
            </a:extLst>
          </p:cNvPr>
          <p:cNvSpPr>
            <a:spLocks noGrp="1"/>
          </p:cNvSpPr>
          <p:nvPr>
            <p:ph type="body" sz="quarter" idx="12"/>
          </p:nvPr>
        </p:nvSpPr>
        <p:spPr/>
        <p:txBody>
          <a:bodyPr/>
          <a:lstStyle/>
          <a:p>
            <a:pPr marL="0" indent="0">
              <a:buNone/>
            </a:pPr>
            <a:r>
              <a:rPr lang="zh-CN" altLang="en-US" dirty="0"/>
              <a:t>总结</a:t>
            </a:r>
          </a:p>
        </p:txBody>
      </p:sp>
      <p:sp>
        <p:nvSpPr>
          <p:cNvPr id="37" name="弧形 36">
            <a:extLst>
              <a:ext uri="{FF2B5EF4-FFF2-40B4-BE49-F238E27FC236}">
                <a16:creationId xmlns:a16="http://schemas.microsoft.com/office/drawing/2014/main" id="{86A7BF7B-1F7E-4276-8658-2D6036F0BA06}"/>
              </a:ext>
            </a:extLst>
          </p:cNvPr>
          <p:cNvSpPr/>
          <p:nvPr/>
        </p:nvSpPr>
        <p:spPr>
          <a:xfrm>
            <a:off x="2033834" y="1328371"/>
            <a:ext cx="8123279" cy="4202913"/>
          </a:xfrm>
          <a:prstGeom prst="arc">
            <a:avLst>
              <a:gd name="adj1" fmla="val 15066095"/>
              <a:gd name="adj2" fmla="val 17367820"/>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 name="Group 4">
            <a:extLst>
              <a:ext uri="{FF2B5EF4-FFF2-40B4-BE49-F238E27FC236}">
                <a16:creationId xmlns:a16="http://schemas.microsoft.com/office/drawing/2014/main" id="{47DB5DA5-84EE-41E3-B704-08958CA6E81E}"/>
              </a:ext>
            </a:extLst>
          </p:cNvPr>
          <p:cNvGrpSpPr>
            <a:grpSpLocks noChangeAspect="1"/>
          </p:cNvGrpSpPr>
          <p:nvPr/>
        </p:nvGrpSpPr>
        <p:grpSpPr bwMode="auto">
          <a:xfrm>
            <a:off x="8943451" y="1356329"/>
            <a:ext cx="1064228" cy="503235"/>
            <a:chOff x="1969" y="0"/>
            <a:chExt cx="3743" cy="4320"/>
          </a:xfrm>
        </p:grpSpPr>
        <p:sp>
          <p:nvSpPr>
            <p:cNvPr id="7" name="AutoShape 3">
              <a:extLst>
                <a:ext uri="{FF2B5EF4-FFF2-40B4-BE49-F238E27FC236}">
                  <a16:creationId xmlns:a16="http://schemas.microsoft.com/office/drawing/2014/main" id="{E15CDA75-F16C-4B38-AE4B-7A9C2A3128D0}"/>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5">
              <a:extLst>
                <a:ext uri="{FF2B5EF4-FFF2-40B4-BE49-F238E27FC236}">
                  <a16:creationId xmlns:a16="http://schemas.microsoft.com/office/drawing/2014/main" id="{A787F95E-2191-4BCB-B97B-32D546B9D876}"/>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2509C740-2D5B-4A8B-A72B-994BB86032D2}"/>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D4250BA2-02C8-470A-B395-1CF0F9779422}"/>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9" name="文本框 48">
            <a:extLst>
              <a:ext uri="{FF2B5EF4-FFF2-40B4-BE49-F238E27FC236}">
                <a16:creationId xmlns:a16="http://schemas.microsoft.com/office/drawing/2014/main" id="{572DF602-A68B-45A2-972B-D267CDB87492}"/>
              </a:ext>
            </a:extLst>
          </p:cNvPr>
          <p:cNvSpPr txBox="1"/>
          <p:nvPr/>
        </p:nvSpPr>
        <p:spPr>
          <a:xfrm>
            <a:off x="8671647" y="1969503"/>
            <a:ext cx="1607836" cy="430887"/>
          </a:xfrm>
          <a:prstGeom prst="rect">
            <a:avLst/>
          </a:prstGeom>
          <a:noFill/>
        </p:spPr>
        <p:txBody>
          <a:bodyPr wrap="square" rtlCol="0">
            <a:spAutoFit/>
          </a:bodyPr>
          <a:lstStyle/>
          <a:p>
            <a:pPr algn="ctr"/>
            <a:r>
              <a:rPr lang="zh-CN" altLang="en-US" sz="2200" b="1" dirty="0">
                <a:latin typeface="+mn-ea"/>
              </a:rPr>
              <a:t>踏实准备</a:t>
            </a:r>
          </a:p>
        </p:txBody>
      </p:sp>
      <p:sp>
        <p:nvSpPr>
          <p:cNvPr id="50" name="文本框 49">
            <a:extLst>
              <a:ext uri="{FF2B5EF4-FFF2-40B4-BE49-F238E27FC236}">
                <a16:creationId xmlns:a16="http://schemas.microsoft.com/office/drawing/2014/main" id="{B6A1B8E1-4B5A-4F1C-B4E7-2F91D1EC5B42}"/>
              </a:ext>
            </a:extLst>
          </p:cNvPr>
          <p:cNvSpPr txBox="1"/>
          <p:nvPr/>
        </p:nvSpPr>
        <p:spPr>
          <a:xfrm>
            <a:off x="7763865" y="2372574"/>
            <a:ext cx="3901053" cy="1061381"/>
          </a:xfrm>
          <a:prstGeom prst="rect">
            <a:avLst/>
          </a:prstGeom>
          <a:noFill/>
        </p:spPr>
        <p:txBody>
          <a:bodyPr wrap="square" rtlCol="0">
            <a:spAutoFit/>
          </a:bodyPr>
          <a:lstStyle/>
          <a:p>
            <a:pPr>
              <a:lnSpc>
                <a:spcPct val="120000"/>
              </a:lnSpc>
            </a:pPr>
            <a:r>
              <a:rPr lang="zh-CN" altLang="en-US" dirty="0">
                <a:latin typeface="+mn-ea"/>
              </a:rPr>
              <a:t>避免好高骛远（例如第一次参加就预期要得什么奖），认真安排学习进度，做好练习，结果一定不会差</a:t>
            </a:r>
            <a:endParaRPr lang="en-US" altLang="zh-CN" dirty="0">
              <a:latin typeface="+mn-ea"/>
            </a:endParaRPr>
          </a:p>
        </p:txBody>
      </p:sp>
      <p:sp>
        <p:nvSpPr>
          <p:cNvPr id="89" name="弧形 88">
            <a:extLst>
              <a:ext uri="{FF2B5EF4-FFF2-40B4-BE49-F238E27FC236}">
                <a16:creationId xmlns:a16="http://schemas.microsoft.com/office/drawing/2014/main" id="{CC909689-14F3-457F-A3A7-47B1012550C8}"/>
              </a:ext>
            </a:extLst>
          </p:cNvPr>
          <p:cNvSpPr/>
          <p:nvPr/>
        </p:nvSpPr>
        <p:spPr>
          <a:xfrm>
            <a:off x="2033638" y="1328064"/>
            <a:ext cx="8123672" cy="4203527"/>
          </a:xfrm>
          <a:prstGeom prst="arc">
            <a:avLst>
              <a:gd name="adj1" fmla="val 21352525"/>
              <a:gd name="adj2" fmla="val 384933"/>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5" name="Group 4">
            <a:extLst>
              <a:ext uri="{FF2B5EF4-FFF2-40B4-BE49-F238E27FC236}">
                <a16:creationId xmlns:a16="http://schemas.microsoft.com/office/drawing/2014/main" id="{77269AEA-1FAC-4C0A-A49C-13B412592614}"/>
              </a:ext>
            </a:extLst>
          </p:cNvPr>
          <p:cNvGrpSpPr>
            <a:grpSpLocks noChangeAspect="1"/>
          </p:cNvGrpSpPr>
          <p:nvPr/>
        </p:nvGrpSpPr>
        <p:grpSpPr bwMode="auto">
          <a:xfrm>
            <a:off x="8943451" y="4523596"/>
            <a:ext cx="1064228" cy="503235"/>
            <a:chOff x="1969" y="0"/>
            <a:chExt cx="3743" cy="4320"/>
          </a:xfrm>
        </p:grpSpPr>
        <p:sp>
          <p:nvSpPr>
            <p:cNvPr id="216" name="AutoShape 3">
              <a:extLst>
                <a:ext uri="{FF2B5EF4-FFF2-40B4-BE49-F238E27FC236}">
                  <a16:creationId xmlns:a16="http://schemas.microsoft.com/office/drawing/2014/main" id="{CDA1F4FA-AF01-4711-ACC2-B9E88B0D11BA}"/>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5">
              <a:extLst>
                <a:ext uri="{FF2B5EF4-FFF2-40B4-BE49-F238E27FC236}">
                  <a16:creationId xmlns:a16="http://schemas.microsoft.com/office/drawing/2014/main" id="{9D7A34BB-78B7-4977-A657-7FE6AA12E4DA}"/>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6">
              <a:extLst>
                <a:ext uri="{FF2B5EF4-FFF2-40B4-BE49-F238E27FC236}">
                  <a16:creationId xmlns:a16="http://schemas.microsoft.com/office/drawing/2014/main" id="{A82B45AE-7EF9-46B0-8CA9-45ECA00D783B}"/>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7">
              <a:extLst>
                <a:ext uri="{FF2B5EF4-FFF2-40B4-BE49-F238E27FC236}">
                  <a16:creationId xmlns:a16="http://schemas.microsoft.com/office/drawing/2014/main" id="{75F3550E-68AD-47BA-B00E-13013948866B}"/>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3" name="文本框 112">
            <a:extLst>
              <a:ext uri="{FF2B5EF4-FFF2-40B4-BE49-F238E27FC236}">
                <a16:creationId xmlns:a16="http://schemas.microsoft.com/office/drawing/2014/main" id="{8E6CE0C6-4868-4221-9F73-D689DF2ADD34}"/>
              </a:ext>
            </a:extLst>
          </p:cNvPr>
          <p:cNvSpPr txBox="1"/>
          <p:nvPr/>
        </p:nvSpPr>
        <p:spPr>
          <a:xfrm>
            <a:off x="8671647" y="5136770"/>
            <a:ext cx="1607836" cy="430887"/>
          </a:xfrm>
          <a:prstGeom prst="rect">
            <a:avLst/>
          </a:prstGeom>
          <a:noFill/>
        </p:spPr>
        <p:txBody>
          <a:bodyPr wrap="square" rtlCol="0">
            <a:spAutoFit/>
          </a:bodyPr>
          <a:lstStyle/>
          <a:p>
            <a:pPr algn="ctr"/>
            <a:r>
              <a:rPr lang="zh-CN" altLang="en-US" sz="2200" b="1" dirty="0">
                <a:latin typeface="+mn-ea"/>
              </a:rPr>
              <a:t>心态稳定</a:t>
            </a:r>
          </a:p>
        </p:txBody>
      </p:sp>
      <p:sp>
        <p:nvSpPr>
          <p:cNvPr id="114" name="文本框 113">
            <a:extLst>
              <a:ext uri="{FF2B5EF4-FFF2-40B4-BE49-F238E27FC236}">
                <a16:creationId xmlns:a16="http://schemas.microsoft.com/office/drawing/2014/main" id="{CA7FBCA5-E4AF-4DA0-8BC4-4B5B60A9295F}"/>
              </a:ext>
            </a:extLst>
          </p:cNvPr>
          <p:cNvSpPr txBox="1"/>
          <p:nvPr/>
        </p:nvSpPr>
        <p:spPr>
          <a:xfrm>
            <a:off x="7518856" y="5539841"/>
            <a:ext cx="3901054" cy="728982"/>
          </a:xfrm>
          <a:prstGeom prst="rect">
            <a:avLst/>
          </a:prstGeom>
          <a:noFill/>
        </p:spPr>
        <p:txBody>
          <a:bodyPr wrap="square" rtlCol="0">
            <a:spAutoFit/>
          </a:bodyPr>
          <a:lstStyle/>
          <a:p>
            <a:pPr>
              <a:lnSpc>
                <a:spcPct val="120000"/>
              </a:lnSpc>
            </a:pPr>
            <a:r>
              <a:rPr lang="zh-CN" altLang="en-US" dirty="0">
                <a:latin typeface="+mn-ea"/>
              </a:rPr>
              <a:t>不要为了打比赛而去打，折磨自己不如享受大学生活，要找准自我定位</a:t>
            </a:r>
            <a:endParaRPr lang="en-US" altLang="zh-CN" dirty="0">
              <a:latin typeface="+mn-ea"/>
            </a:endParaRPr>
          </a:p>
        </p:txBody>
      </p:sp>
      <p:sp>
        <p:nvSpPr>
          <p:cNvPr id="131" name="弧形 130">
            <a:extLst>
              <a:ext uri="{FF2B5EF4-FFF2-40B4-BE49-F238E27FC236}">
                <a16:creationId xmlns:a16="http://schemas.microsoft.com/office/drawing/2014/main" id="{E949BC62-06CF-4204-AAFF-F8675E550AEA}"/>
              </a:ext>
            </a:extLst>
          </p:cNvPr>
          <p:cNvSpPr/>
          <p:nvPr/>
        </p:nvSpPr>
        <p:spPr>
          <a:xfrm>
            <a:off x="2033834" y="1328372"/>
            <a:ext cx="8123279" cy="4202913"/>
          </a:xfrm>
          <a:prstGeom prst="arc">
            <a:avLst>
              <a:gd name="adj1" fmla="val 4244069"/>
              <a:gd name="adj2" fmla="val 6552419"/>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36" name="Group 4">
            <a:extLst>
              <a:ext uri="{FF2B5EF4-FFF2-40B4-BE49-F238E27FC236}">
                <a16:creationId xmlns:a16="http://schemas.microsoft.com/office/drawing/2014/main" id="{4584B9CC-3FCB-4B65-91A8-CCBB9A61EDCD}"/>
              </a:ext>
            </a:extLst>
          </p:cNvPr>
          <p:cNvGrpSpPr>
            <a:grpSpLocks noChangeAspect="1"/>
          </p:cNvGrpSpPr>
          <p:nvPr/>
        </p:nvGrpSpPr>
        <p:grpSpPr bwMode="auto">
          <a:xfrm>
            <a:off x="2128689" y="4523596"/>
            <a:ext cx="1064228" cy="503235"/>
            <a:chOff x="1969" y="0"/>
            <a:chExt cx="3743" cy="4320"/>
          </a:xfrm>
        </p:grpSpPr>
        <p:sp>
          <p:nvSpPr>
            <p:cNvPr id="148" name="AutoShape 3">
              <a:extLst>
                <a:ext uri="{FF2B5EF4-FFF2-40B4-BE49-F238E27FC236}">
                  <a16:creationId xmlns:a16="http://schemas.microsoft.com/office/drawing/2014/main" id="{0B021430-822D-42FA-9AA9-841008AA9FD4}"/>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
              <a:extLst>
                <a:ext uri="{FF2B5EF4-FFF2-40B4-BE49-F238E27FC236}">
                  <a16:creationId xmlns:a16="http://schemas.microsoft.com/office/drawing/2014/main" id="{40583419-DA78-4750-99C5-F6822B556C16}"/>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
              <a:extLst>
                <a:ext uri="{FF2B5EF4-FFF2-40B4-BE49-F238E27FC236}">
                  <a16:creationId xmlns:a16="http://schemas.microsoft.com/office/drawing/2014/main" id="{7BB16099-C484-495C-8BDE-17EAEB6120DE}"/>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
              <a:extLst>
                <a:ext uri="{FF2B5EF4-FFF2-40B4-BE49-F238E27FC236}">
                  <a16:creationId xmlns:a16="http://schemas.microsoft.com/office/drawing/2014/main" id="{56027CCA-6FD4-4DE3-8D95-490126971FCF}"/>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4" name="文本框 133">
            <a:extLst>
              <a:ext uri="{FF2B5EF4-FFF2-40B4-BE49-F238E27FC236}">
                <a16:creationId xmlns:a16="http://schemas.microsoft.com/office/drawing/2014/main" id="{DBD309AB-D0B2-492A-B50D-B098DA43F65A}"/>
              </a:ext>
            </a:extLst>
          </p:cNvPr>
          <p:cNvSpPr txBox="1"/>
          <p:nvPr/>
        </p:nvSpPr>
        <p:spPr>
          <a:xfrm>
            <a:off x="1733107" y="5136770"/>
            <a:ext cx="1935126" cy="430887"/>
          </a:xfrm>
          <a:prstGeom prst="rect">
            <a:avLst/>
          </a:prstGeom>
          <a:noFill/>
        </p:spPr>
        <p:txBody>
          <a:bodyPr wrap="square" rtlCol="0">
            <a:spAutoFit/>
          </a:bodyPr>
          <a:lstStyle/>
          <a:p>
            <a:pPr algn="ctr"/>
            <a:r>
              <a:rPr lang="zh-CN" altLang="en-US" sz="2200" b="1" dirty="0">
                <a:latin typeface="+mn-ea"/>
              </a:rPr>
              <a:t>学会获取信息</a:t>
            </a:r>
          </a:p>
        </p:txBody>
      </p:sp>
      <p:sp>
        <p:nvSpPr>
          <p:cNvPr id="135" name="文本框 134">
            <a:extLst>
              <a:ext uri="{FF2B5EF4-FFF2-40B4-BE49-F238E27FC236}">
                <a16:creationId xmlns:a16="http://schemas.microsoft.com/office/drawing/2014/main" id="{4FBD8196-16CB-4CA3-BE4A-96C3222F8B26}"/>
              </a:ext>
            </a:extLst>
          </p:cNvPr>
          <p:cNvSpPr txBox="1"/>
          <p:nvPr/>
        </p:nvSpPr>
        <p:spPr>
          <a:xfrm>
            <a:off x="183529" y="5539841"/>
            <a:ext cx="6190712" cy="1061381"/>
          </a:xfrm>
          <a:prstGeom prst="rect">
            <a:avLst/>
          </a:prstGeom>
          <a:noFill/>
        </p:spPr>
        <p:txBody>
          <a:bodyPr wrap="square" rtlCol="0">
            <a:spAutoFit/>
          </a:bodyPr>
          <a:lstStyle/>
          <a:p>
            <a:pPr>
              <a:lnSpc>
                <a:spcPct val="120000"/>
              </a:lnSpc>
            </a:pPr>
            <a:r>
              <a:rPr lang="zh-CN" altLang="en-US" dirty="0">
                <a:latin typeface="+mn-ea"/>
              </a:rPr>
              <a:t>大学有大量的比赛，但一般学院不会主动发相关信息，需要自己关注。保研加分表就是很好的资源，还有</a:t>
            </a:r>
            <a:r>
              <a:rPr lang="zh-CN" altLang="en-US" dirty="0"/>
              <a:t>由</a:t>
            </a:r>
            <a:r>
              <a:rPr lang="en-US" altLang="zh-CN" dirty="0"/>
              <a:t>21</a:t>
            </a:r>
            <a:r>
              <a:rPr lang="zh-CN" altLang="en-US" dirty="0"/>
              <a:t>级龚宸同学维护的计算机学科竞赛网站</a:t>
            </a:r>
            <a:endParaRPr lang="en-US" altLang="zh-CN" dirty="0">
              <a:latin typeface="+mn-ea"/>
            </a:endParaRPr>
          </a:p>
        </p:txBody>
      </p:sp>
      <p:sp>
        <p:nvSpPr>
          <p:cNvPr id="152" name="弧形 151">
            <a:extLst>
              <a:ext uri="{FF2B5EF4-FFF2-40B4-BE49-F238E27FC236}">
                <a16:creationId xmlns:a16="http://schemas.microsoft.com/office/drawing/2014/main" id="{A446C2C1-5C13-40DC-8E3A-C6562EC95CCF}"/>
              </a:ext>
            </a:extLst>
          </p:cNvPr>
          <p:cNvSpPr/>
          <p:nvPr/>
        </p:nvSpPr>
        <p:spPr>
          <a:xfrm>
            <a:off x="2033834" y="1328372"/>
            <a:ext cx="8123278" cy="4202913"/>
          </a:xfrm>
          <a:prstGeom prst="arc">
            <a:avLst>
              <a:gd name="adj1" fmla="val 10533907"/>
              <a:gd name="adj2" fmla="val 11075921"/>
            </a:avLst>
          </a:prstGeom>
          <a:ln w="44450" cap="rnd">
            <a:gradFill>
              <a:gsLst>
                <a:gs pos="17000">
                  <a:schemeClr val="bg1">
                    <a:lumMod val="75000"/>
                    <a:alpha val="55000"/>
                  </a:schemeClr>
                </a:gs>
                <a:gs pos="100000">
                  <a:schemeClr val="bg1">
                    <a:lumMod val="75000"/>
                  </a:schemeClr>
                </a:gs>
              </a:gsLst>
              <a:lin ang="0" scaled="0"/>
            </a:gra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7" name="Group 4">
            <a:extLst>
              <a:ext uri="{FF2B5EF4-FFF2-40B4-BE49-F238E27FC236}">
                <a16:creationId xmlns:a16="http://schemas.microsoft.com/office/drawing/2014/main" id="{AB35084E-82A0-46BB-AD0C-F760976267A0}"/>
              </a:ext>
            </a:extLst>
          </p:cNvPr>
          <p:cNvGrpSpPr>
            <a:grpSpLocks noChangeAspect="1"/>
          </p:cNvGrpSpPr>
          <p:nvPr/>
        </p:nvGrpSpPr>
        <p:grpSpPr bwMode="auto">
          <a:xfrm>
            <a:off x="2141206" y="1356330"/>
            <a:ext cx="1064227" cy="503235"/>
            <a:chOff x="1969" y="0"/>
            <a:chExt cx="3743" cy="4320"/>
          </a:xfrm>
        </p:grpSpPr>
        <p:sp>
          <p:nvSpPr>
            <p:cNvPr id="189" name="AutoShape 3">
              <a:extLst>
                <a:ext uri="{FF2B5EF4-FFF2-40B4-BE49-F238E27FC236}">
                  <a16:creationId xmlns:a16="http://schemas.microsoft.com/office/drawing/2014/main" id="{CC14F8B5-D8BA-4DB0-9644-017A33D8154E}"/>
                </a:ext>
              </a:extLst>
            </p:cNvPr>
            <p:cNvSpPr>
              <a:spLocks noChangeAspect="1" noChangeArrowheads="1" noTextEdit="1"/>
            </p:cNvSpPr>
            <p:nvPr/>
          </p:nvSpPr>
          <p:spPr bwMode="auto">
            <a:xfrm>
              <a:off x="1969" y="0"/>
              <a:ext cx="3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
              <a:extLst>
                <a:ext uri="{FF2B5EF4-FFF2-40B4-BE49-F238E27FC236}">
                  <a16:creationId xmlns:a16="http://schemas.microsoft.com/office/drawing/2014/main" id="{B2D70687-5B88-48E4-BE93-0692B5412AD1}"/>
                </a:ext>
              </a:extLst>
            </p:cNvPr>
            <p:cNvSpPr>
              <a:spLocks/>
            </p:cNvSpPr>
            <p:nvPr/>
          </p:nvSpPr>
          <p:spPr bwMode="auto">
            <a:xfrm>
              <a:off x="1976" y="0"/>
              <a:ext cx="3736" cy="2159"/>
            </a:xfrm>
            <a:custGeom>
              <a:avLst/>
              <a:gdLst>
                <a:gd name="T0" fmla="*/ 3736 w 3736"/>
                <a:gd name="T1" fmla="*/ 1080 h 2159"/>
                <a:gd name="T2" fmla="*/ 1873 w 3736"/>
                <a:gd name="T3" fmla="*/ 2159 h 2159"/>
                <a:gd name="T4" fmla="*/ 0 w 3736"/>
                <a:gd name="T5" fmla="*/ 1080 h 2159"/>
                <a:gd name="T6" fmla="*/ 1861 w 3736"/>
                <a:gd name="T7" fmla="*/ 0 h 2159"/>
                <a:gd name="T8" fmla="*/ 3736 w 3736"/>
                <a:gd name="T9" fmla="*/ 1080 h 2159"/>
              </a:gdLst>
              <a:ahLst/>
              <a:cxnLst>
                <a:cxn ang="0">
                  <a:pos x="T0" y="T1"/>
                </a:cxn>
                <a:cxn ang="0">
                  <a:pos x="T2" y="T3"/>
                </a:cxn>
                <a:cxn ang="0">
                  <a:pos x="T4" y="T5"/>
                </a:cxn>
                <a:cxn ang="0">
                  <a:pos x="T6" y="T7"/>
                </a:cxn>
                <a:cxn ang="0">
                  <a:pos x="T8" y="T9"/>
                </a:cxn>
              </a:cxnLst>
              <a:rect l="0" t="0" r="r" b="b"/>
              <a:pathLst>
                <a:path w="3736" h="2159">
                  <a:moveTo>
                    <a:pt x="3736" y="1080"/>
                  </a:moveTo>
                  <a:lnTo>
                    <a:pt x="1873" y="2159"/>
                  </a:lnTo>
                  <a:lnTo>
                    <a:pt x="0" y="1080"/>
                  </a:lnTo>
                  <a:lnTo>
                    <a:pt x="1861" y="0"/>
                  </a:lnTo>
                  <a:lnTo>
                    <a:pt x="3736" y="10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1" name="Freeform 6">
              <a:extLst>
                <a:ext uri="{FF2B5EF4-FFF2-40B4-BE49-F238E27FC236}">
                  <a16:creationId xmlns:a16="http://schemas.microsoft.com/office/drawing/2014/main" id="{76B91D50-B9AE-41FC-9B39-4E7CEB311C2E}"/>
                </a:ext>
              </a:extLst>
            </p:cNvPr>
            <p:cNvSpPr>
              <a:spLocks/>
            </p:cNvSpPr>
            <p:nvPr/>
          </p:nvSpPr>
          <p:spPr bwMode="auto">
            <a:xfrm>
              <a:off x="3843" y="1080"/>
              <a:ext cx="1869" cy="3240"/>
            </a:xfrm>
            <a:custGeom>
              <a:avLst/>
              <a:gdLst>
                <a:gd name="T0" fmla="*/ 1869 w 1869"/>
                <a:gd name="T1" fmla="*/ 0 h 3240"/>
                <a:gd name="T2" fmla="*/ 1862 w 1869"/>
                <a:gd name="T3" fmla="*/ 2161 h 3240"/>
                <a:gd name="T4" fmla="*/ 0 w 1869"/>
                <a:gd name="T5" fmla="*/ 3240 h 3240"/>
                <a:gd name="T6" fmla="*/ 6 w 1869"/>
                <a:gd name="T7" fmla="*/ 1079 h 3240"/>
                <a:gd name="T8" fmla="*/ 1869 w 1869"/>
                <a:gd name="T9" fmla="*/ 0 h 3240"/>
              </a:gdLst>
              <a:ahLst/>
              <a:cxnLst>
                <a:cxn ang="0">
                  <a:pos x="T0" y="T1"/>
                </a:cxn>
                <a:cxn ang="0">
                  <a:pos x="T2" y="T3"/>
                </a:cxn>
                <a:cxn ang="0">
                  <a:pos x="T4" y="T5"/>
                </a:cxn>
                <a:cxn ang="0">
                  <a:pos x="T6" y="T7"/>
                </a:cxn>
                <a:cxn ang="0">
                  <a:pos x="T8" y="T9"/>
                </a:cxn>
              </a:cxnLst>
              <a:rect l="0" t="0" r="r" b="b"/>
              <a:pathLst>
                <a:path w="1869" h="3240">
                  <a:moveTo>
                    <a:pt x="1869" y="0"/>
                  </a:moveTo>
                  <a:lnTo>
                    <a:pt x="1862" y="2161"/>
                  </a:lnTo>
                  <a:lnTo>
                    <a:pt x="0" y="3240"/>
                  </a:lnTo>
                  <a:lnTo>
                    <a:pt x="6" y="1079"/>
                  </a:lnTo>
                  <a:lnTo>
                    <a:pt x="186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
              <a:extLst>
                <a:ext uri="{FF2B5EF4-FFF2-40B4-BE49-F238E27FC236}">
                  <a16:creationId xmlns:a16="http://schemas.microsoft.com/office/drawing/2014/main" id="{B9C125AC-BD2A-40D8-AC9C-D113D37B02E7}"/>
                </a:ext>
              </a:extLst>
            </p:cNvPr>
            <p:cNvSpPr>
              <a:spLocks/>
            </p:cNvSpPr>
            <p:nvPr/>
          </p:nvSpPr>
          <p:spPr bwMode="auto">
            <a:xfrm>
              <a:off x="1975" y="1062"/>
              <a:ext cx="1879" cy="3240"/>
            </a:xfrm>
            <a:custGeom>
              <a:avLst/>
              <a:gdLst>
                <a:gd name="T0" fmla="*/ 1879 w 1879"/>
                <a:gd name="T1" fmla="*/ 1079 h 3240"/>
                <a:gd name="T2" fmla="*/ 1873 w 1879"/>
                <a:gd name="T3" fmla="*/ 3240 h 3240"/>
                <a:gd name="T4" fmla="*/ 0 w 1879"/>
                <a:gd name="T5" fmla="*/ 2161 h 3240"/>
                <a:gd name="T6" fmla="*/ 6 w 1879"/>
                <a:gd name="T7" fmla="*/ 0 h 3240"/>
                <a:gd name="T8" fmla="*/ 1879 w 1879"/>
                <a:gd name="T9" fmla="*/ 1079 h 3240"/>
              </a:gdLst>
              <a:ahLst/>
              <a:cxnLst>
                <a:cxn ang="0">
                  <a:pos x="T0" y="T1"/>
                </a:cxn>
                <a:cxn ang="0">
                  <a:pos x="T2" y="T3"/>
                </a:cxn>
                <a:cxn ang="0">
                  <a:pos x="T4" y="T5"/>
                </a:cxn>
                <a:cxn ang="0">
                  <a:pos x="T6" y="T7"/>
                </a:cxn>
                <a:cxn ang="0">
                  <a:pos x="T8" y="T9"/>
                </a:cxn>
              </a:cxnLst>
              <a:rect l="0" t="0" r="r" b="b"/>
              <a:pathLst>
                <a:path w="1879" h="3240">
                  <a:moveTo>
                    <a:pt x="1879" y="1079"/>
                  </a:moveTo>
                  <a:lnTo>
                    <a:pt x="1873" y="3240"/>
                  </a:lnTo>
                  <a:lnTo>
                    <a:pt x="0" y="2161"/>
                  </a:lnTo>
                  <a:lnTo>
                    <a:pt x="6" y="0"/>
                  </a:lnTo>
                  <a:lnTo>
                    <a:pt x="1879" y="107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175" name="文本框 174">
            <a:extLst>
              <a:ext uri="{FF2B5EF4-FFF2-40B4-BE49-F238E27FC236}">
                <a16:creationId xmlns:a16="http://schemas.microsoft.com/office/drawing/2014/main" id="{425C7453-C0A2-4331-AEF4-A2A7F28DE298}"/>
              </a:ext>
            </a:extLst>
          </p:cNvPr>
          <p:cNvSpPr txBox="1"/>
          <p:nvPr/>
        </p:nvSpPr>
        <p:spPr>
          <a:xfrm>
            <a:off x="1869402" y="1969504"/>
            <a:ext cx="1607836" cy="430887"/>
          </a:xfrm>
          <a:prstGeom prst="rect">
            <a:avLst/>
          </a:prstGeom>
          <a:noFill/>
        </p:spPr>
        <p:txBody>
          <a:bodyPr wrap="square" rtlCol="0">
            <a:spAutoFit/>
          </a:bodyPr>
          <a:lstStyle/>
          <a:p>
            <a:pPr algn="ctr"/>
            <a:r>
              <a:rPr lang="zh-CN" altLang="en-US" sz="2200" b="1" dirty="0">
                <a:latin typeface="+mn-ea"/>
              </a:rPr>
              <a:t>勇于尝试</a:t>
            </a:r>
          </a:p>
        </p:txBody>
      </p:sp>
      <p:sp>
        <p:nvSpPr>
          <p:cNvPr id="176" name="文本框 175">
            <a:extLst>
              <a:ext uri="{FF2B5EF4-FFF2-40B4-BE49-F238E27FC236}">
                <a16:creationId xmlns:a16="http://schemas.microsoft.com/office/drawing/2014/main" id="{3F25D643-0E26-4B38-AAB0-A73C22D6CBB7}"/>
              </a:ext>
            </a:extLst>
          </p:cNvPr>
          <p:cNvSpPr txBox="1"/>
          <p:nvPr/>
        </p:nvSpPr>
        <p:spPr>
          <a:xfrm>
            <a:off x="1195541" y="2372574"/>
            <a:ext cx="2955560" cy="728982"/>
          </a:xfrm>
          <a:prstGeom prst="rect">
            <a:avLst/>
          </a:prstGeom>
          <a:noFill/>
        </p:spPr>
        <p:txBody>
          <a:bodyPr wrap="square" rtlCol="0">
            <a:spAutoFit/>
          </a:bodyPr>
          <a:lstStyle/>
          <a:p>
            <a:pPr>
              <a:lnSpc>
                <a:spcPct val="120000"/>
              </a:lnSpc>
            </a:pPr>
            <a:r>
              <a:rPr lang="zh-CN" altLang="en-US" dirty="0">
                <a:latin typeface="+mn-ea"/>
              </a:rPr>
              <a:t>每个人第一次都没有经验，但不开始就永远无法进步</a:t>
            </a:r>
            <a:endParaRPr lang="en-US" altLang="zh-CN" dirty="0">
              <a:latin typeface="+mn-ea"/>
            </a:endParaRPr>
          </a:p>
        </p:txBody>
      </p:sp>
      <p:grpSp>
        <p:nvGrpSpPr>
          <p:cNvPr id="18" name="组合 17">
            <a:extLst>
              <a:ext uri="{FF2B5EF4-FFF2-40B4-BE49-F238E27FC236}">
                <a16:creationId xmlns:a16="http://schemas.microsoft.com/office/drawing/2014/main" id="{FE069736-226F-459B-AA8B-EA7A2042432A}"/>
              </a:ext>
            </a:extLst>
          </p:cNvPr>
          <p:cNvGrpSpPr/>
          <p:nvPr/>
        </p:nvGrpSpPr>
        <p:grpSpPr>
          <a:xfrm>
            <a:off x="4286550" y="1972514"/>
            <a:ext cx="3617847" cy="2648903"/>
            <a:chOff x="4347368" y="1653153"/>
            <a:chExt cx="3494882" cy="2558872"/>
          </a:xfrm>
        </p:grpSpPr>
        <p:grpSp>
          <p:nvGrpSpPr>
            <p:cNvPr id="15" name="组合 14">
              <a:extLst>
                <a:ext uri="{FF2B5EF4-FFF2-40B4-BE49-F238E27FC236}">
                  <a16:creationId xmlns:a16="http://schemas.microsoft.com/office/drawing/2014/main" id="{E92FB2D3-06C1-4667-B272-97EDD9E65870}"/>
                </a:ext>
              </a:extLst>
            </p:cNvPr>
            <p:cNvGrpSpPr/>
            <p:nvPr/>
          </p:nvGrpSpPr>
          <p:grpSpPr>
            <a:xfrm>
              <a:off x="4347368" y="1653153"/>
              <a:ext cx="3494882" cy="2550769"/>
              <a:chOff x="4347368" y="2153616"/>
              <a:chExt cx="3494882" cy="2550769"/>
            </a:xfrm>
          </p:grpSpPr>
          <p:sp>
            <p:nvSpPr>
              <p:cNvPr id="22" name="椭圆 21">
                <a:extLst>
                  <a:ext uri="{FF2B5EF4-FFF2-40B4-BE49-F238E27FC236}">
                    <a16:creationId xmlns:a16="http://schemas.microsoft.com/office/drawing/2014/main" id="{CFF441D9-055A-4B45-9A09-13F38ADE6D2A}"/>
                  </a:ext>
                </a:extLst>
              </p:cNvPr>
              <p:cNvSpPr/>
              <p:nvPr/>
            </p:nvSpPr>
            <p:spPr>
              <a:xfrm>
                <a:off x="4547270" y="2999986"/>
                <a:ext cx="3095078" cy="1600401"/>
              </a:xfrm>
              <a:prstGeom prst="ellipse">
                <a:avLst/>
              </a:prstGeom>
              <a:gradFill flip="none" rotWithShape="1">
                <a:gsLst>
                  <a:gs pos="91000">
                    <a:schemeClr val="accent1">
                      <a:lumMod val="60000"/>
                      <a:lumOff val="40000"/>
                      <a:alpha val="12000"/>
                    </a:schemeClr>
                  </a:gs>
                  <a:gs pos="69000">
                    <a:schemeClr val="accent1">
                      <a:alpha val="10000"/>
                    </a:schemeClr>
                  </a:gs>
                </a:gsLst>
                <a:path path="shape">
                  <a:fillToRect l="50000" t="50000" r="50000" b="50000"/>
                </a:path>
                <a:tileRect/>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50000"/>
                      </a:schemeClr>
                    </a:solidFill>
                  </a:ln>
                  <a:noFill/>
                </a:endParaRPr>
              </a:p>
            </p:txBody>
          </p:sp>
          <p:grpSp>
            <p:nvGrpSpPr>
              <p:cNvPr id="41" name="组合 40">
                <a:extLst>
                  <a:ext uri="{FF2B5EF4-FFF2-40B4-BE49-F238E27FC236}">
                    <a16:creationId xmlns:a16="http://schemas.microsoft.com/office/drawing/2014/main" id="{149072F4-9490-46A9-87E6-02E3BF5CBF84}"/>
                  </a:ext>
                </a:extLst>
              </p:cNvPr>
              <p:cNvGrpSpPr/>
              <p:nvPr/>
            </p:nvGrpSpPr>
            <p:grpSpPr>
              <a:xfrm>
                <a:off x="5248092" y="2153616"/>
                <a:ext cx="1695815" cy="1648512"/>
                <a:chOff x="5511801" y="2135355"/>
                <a:chExt cx="1527754" cy="1485139"/>
              </a:xfrm>
            </p:grpSpPr>
            <p:sp>
              <p:nvSpPr>
                <p:cNvPr id="36" name="任意多边形: 形状 35">
                  <a:extLst>
                    <a:ext uri="{FF2B5EF4-FFF2-40B4-BE49-F238E27FC236}">
                      <a16:creationId xmlns:a16="http://schemas.microsoft.com/office/drawing/2014/main" id="{45F92736-F5FB-448A-8E81-A371DB9A9F5F}"/>
                    </a:ext>
                  </a:extLst>
                </p:cNvPr>
                <p:cNvSpPr/>
                <p:nvPr/>
              </p:nvSpPr>
              <p:spPr>
                <a:xfrm>
                  <a:off x="5807103" y="2356237"/>
                  <a:ext cx="1232452" cy="1261606"/>
                </a:xfrm>
                <a:custGeom>
                  <a:avLst/>
                  <a:gdLst>
                    <a:gd name="connsiteX0" fmla="*/ 503582 w 1232452"/>
                    <a:gd name="connsiteY0" fmla="*/ 0 h 1261606"/>
                    <a:gd name="connsiteX1" fmla="*/ 355158 w 1232452"/>
                    <a:gd name="connsiteY1" fmla="*/ 201433 h 1261606"/>
                    <a:gd name="connsiteX2" fmla="*/ 0 w 1232452"/>
                    <a:gd name="connsiteY2" fmla="*/ 1261606 h 1261606"/>
                    <a:gd name="connsiteX3" fmla="*/ 1232452 w 1232452"/>
                    <a:gd name="connsiteY3" fmla="*/ 1258956 h 1261606"/>
                    <a:gd name="connsiteX4" fmla="*/ 503582 w 1232452"/>
                    <a:gd name="connsiteY4" fmla="*/ 0 h 126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452" h="1261606">
                      <a:moveTo>
                        <a:pt x="503582" y="0"/>
                      </a:moveTo>
                      <a:lnTo>
                        <a:pt x="355158" y="201433"/>
                      </a:lnTo>
                      <a:lnTo>
                        <a:pt x="0" y="1261606"/>
                      </a:lnTo>
                      <a:lnTo>
                        <a:pt x="1232452" y="1258956"/>
                      </a:lnTo>
                      <a:lnTo>
                        <a:pt x="503582" y="0"/>
                      </a:lnTo>
                      <a:close/>
                    </a:path>
                  </a:pathLst>
                </a:cu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8835849D-E4D0-4582-A8D2-72F3BB121B66}"/>
                    </a:ext>
                  </a:extLst>
                </p:cNvPr>
                <p:cNvSpPr/>
                <p:nvPr/>
              </p:nvSpPr>
              <p:spPr>
                <a:xfrm>
                  <a:off x="5511801" y="2313829"/>
                  <a:ext cx="776720" cy="1306665"/>
                </a:xfrm>
                <a:custGeom>
                  <a:avLst/>
                  <a:gdLst>
                    <a:gd name="connsiteX0" fmla="*/ 710316 w 710316"/>
                    <a:gd name="connsiteY0" fmla="*/ 0 h 1211249"/>
                    <a:gd name="connsiteX1" fmla="*/ 0 w 710316"/>
                    <a:gd name="connsiteY1" fmla="*/ 1211249 h 1211249"/>
                    <a:gd name="connsiteX2" fmla="*/ 355158 w 710316"/>
                    <a:gd name="connsiteY2" fmla="*/ 1211249 h 1211249"/>
                    <a:gd name="connsiteX3" fmla="*/ 710316 w 710316"/>
                    <a:gd name="connsiteY3" fmla="*/ 0 h 1211249"/>
                    <a:gd name="connsiteX0" fmla="*/ 751337 w 751337"/>
                    <a:gd name="connsiteY0" fmla="*/ 0 h 1306665"/>
                    <a:gd name="connsiteX1" fmla="*/ 0 w 751337"/>
                    <a:gd name="connsiteY1" fmla="*/ 1306665 h 1306665"/>
                    <a:gd name="connsiteX2" fmla="*/ 355158 w 751337"/>
                    <a:gd name="connsiteY2" fmla="*/ 1306665 h 1306665"/>
                    <a:gd name="connsiteX3" fmla="*/ 751337 w 751337"/>
                    <a:gd name="connsiteY3" fmla="*/ 0 h 1306665"/>
                  </a:gdLst>
                  <a:ahLst/>
                  <a:cxnLst>
                    <a:cxn ang="0">
                      <a:pos x="connsiteX0" y="connsiteY0"/>
                    </a:cxn>
                    <a:cxn ang="0">
                      <a:pos x="connsiteX1" y="connsiteY1"/>
                    </a:cxn>
                    <a:cxn ang="0">
                      <a:pos x="connsiteX2" y="connsiteY2"/>
                    </a:cxn>
                    <a:cxn ang="0">
                      <a:pos x="connsiteX3" y="connsiteY3"/>
                    </a:cxn>
                  </a:cxnLst>
                  <a:rect l="l" t="t" r="r" b="b"/>
                  <a:pathLst>
                    <a:path w="751337" h="1306665">
                      <a:moveTo>
                        <a:pt x="751337" y="0"/>
                      </a:moveTo>
                      <a:lnTo>
                        <a:pt x="0" y="1306665"/>
                      </a:lnTo>
                      <a:lnTo>
                        <a:pt x="355158" y="1306665"/>
                      </a:lnTo>
                      <a:lnTo>
                        <a:pt x="751337"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4B98F57A-2CC2-4E21-9B32-CD6D5C823673}"/>
                    </a:ext>
                  </a:extLst>
                </p:cNvPr>
                <p:cNvSpPr/>
                <p:nvPr/>
              </p:nvSpPr>
              <p:spPr>
                <a:xfrm>
                  <a:off x="6300095" y="2807486"/>
                  <a:ext cx="74930" cy="37464"/>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0" anchor="ctr"/>
                <a:lstStyle/>
                <a:p>
                  <a:endParaRPr lang="zh-CN" altLang="en-US"/>
                </a:p>
              </p:txBody>
            </p:sp>
            <p:sp>
              <p:nvSpPr>
                <p:cNvPr id="25" name="任意多边形: 形状 24">
                  <a:extLst>
                    <a:ext uri="{FF2B5EF4-FFF2-40B4-BE49-F238E27FC236}">
                      <a16:creationId xmlns:a16="http://schemas.microsoft.com/office/drawing/2014/main" id="{90E5AD8A-C1EC-46AF-99D5-179727E1FE3F}"/>
                    </a:ext>
                  </a:extLst>
                </p:cNvPr>
                <p:cNvSpPr/>
                <p:nvPr/>
              </p:nvSpPr>
              <p:spPr>
                <a:xfrm>
                  <a:off x="6179003" y="3102444"/>
                  <a:ext cx="112394" cy="37464"/>
                </a:xfrm>
                <a:custGeom>
                  <a:avLst/>
                  <a:gdLst>
                    <a:gd name="connsiteX0" fmla="*/ 24062 w 23286"/>
                    <a:gd name="connsiteY0" fmla="*/ 0 h 0"/>
                    <a:gd name="connsiteX1" fmla="*/ 0 w 23286"/>
                    <a:gd name="connsiteY1" fmla="*/ 0 h 0"/>
                  </a:gdLst>
                  <a:ahLst/>
                  <a:cxnLst>
                    <a:cxn ang="0">
                      <a:pos x="connsiteX0" y="connsiteY0"/>
                    </a:cxn>
                    <a:cxn ang="0">
                      <a:pos x="connsiteX1" y="connsiteY1"/>
                    </a:cxn>
                  </a:cxnLst>
                  <a:rect l="l" t="t" r="r" b="b"/>
                  <a:pathLst>
                    <a:path w="23286">
                      <a:moveTo>
                        <a:pt x="24062" y="0"/>
                      </a:moveTo>
                      <a:lnTo>
                        <a:pt x="0" y="0"/>
                      </a:lnTo>
                    </a:path>
                  </a:pathLst>
                </a:custGeom>
                <a:ln w="31750" cap="rnd">
                  <a:solidFill>
                    <a:schemeClr val="bg1"/>
                  </a:solidFill>
                  <a:prstDash val="solid"/>
                  <a:round/>
                </a:ln>
              </p:spPr>
              <p:txBody>
                <a:bodyPr rtlCol="0" anchor="ctr"/>
                <a:lstStyle/>
                <a:p>
                  <a:endParaRPr lang="zh-CN" altLang="en-US"/>
                </a:p>
              </p:txBody>
            </p:sp>
            <p:sp>
              <p:nvSpPr>
                <p:cNvPr id="26" name="任意多边形: 形状 25">
                  <a:extLst>
                    <a:ext uri="{FF2B5EF4-FFF2-40B4-BE49-F238E27FC236}">
                      <a16:creationId xmlns:a16="http://schemas.microsoft.com/office/drawing/2014/main" id="{AD94BFC1-B372-41ED-A768-7BFB588B14D1}"/>
                    </a:ext>
                  </a:extLst>
                </p:cNvPr>
                <p:cNvSpPr/>
                <p:nvPr/>
              </p:nvSpPr>
              <p:spPr>
                <a:xfrm>
                  <a:off x="6131503" y="3444391"/>
                  <a:ext cx="74930" cy="37464"/>
                </a:xfrm>
                <a:custGeom>
                  <a:avLst/>
                  <a:gdLst>
                    <a:gd name="connsiteX0" fmla="*/ 0 w 15524"/>
                    <a:gd name="connsiteY0" fmla="*/ 0 h 0"/>
                    <a:gd name="connsiteX1" fmla="*/ 17076 w 15524"/>
                    <a:gd name="connsiteY1" fmla="*/ 0 h 0"/>
                  </a:gdLst>
                  <a:ahLst/>
                  <a:cxnLst>
                    <a:cxn ang="0">
                      <a:pos x="connsiteX0" y="connsiteY0"/>
                    </a:cxn>
                    <a:cxn ang="0">
                      <a:pos x="connsiteX1" y="connsiteY1"/>
                    </a:cxn>
                  </a:cxnLst>
                  <a:rect l="l" t="t" r="r" b="b"/>
                  <a:pathLst>
                    <a:path w="15524">
                      <a:moveTo>
                        <a:pt x="0" y="0"/>
                      </a:moveTo>
                      <a:lnTo>
                        <a:pt x="17076" y="0"/>
                      </a:lnTo>
                    </a:path>
                  </a:pathLst>
                </a:custGeom>
                <a:ln w="31750" cap="rnd">
                  <a:solidFill>
                    <a:schemeClr val="bg1"/>
                  </a:solidFill>
                  <a:prstDash val="solid"/>
                  <a:round/>
                </a:ln>
              </p:spPr>
              <p:txBody>
                <a:bodyPr rtlCol="0" anchor="ctr"/>
                <a:lstStyle/>
                <a:p>
                  <a:endParaRPr lang="zh-CN" altLang="en-US"/>
                </a:p>
              </p:txBody>
            </p:sp>
            <p:sp>
              <p:nvSpPr>
                <p:cNvPr id="27" name="任意多边形: 形状 26">
                  <a:extLst>
                    <a:ext uri="{FF2B5EF4-FFF2-40B4-BE49-F238E27FC236}">
                      <a16:creationId xmlns:a16="http://schemas.microsoft.com/office/drawing/2014/main" id="{899EC8A0-1761-430F-9BA3-C7BD271B7604}"/>
                    </a:ext>
                  </a:extLst>
                </p:cNvPr>
                <p:cNvSpPr/>
                <p:nvPr/>
              </p:nvSpPr>
              <p:spPr>
                <a:xfrm>
                  <a:off x="6453330" y="2966797"/>
                  <a:ext cx="63881" cy="99697"/>
                </a:xfrm>
                <a:custGeom>
                  <a:avLst/>
                  <a:gdLst>
                    <a:gd name="connsiteX0" fmla="*/ 0 w 15524"/>
                    <a:gd name="connsiteY0" fmla="*/ 0 h 0"/>
                    <a:gd name="connsiteX1" fmla="*/ 17853 w 15524"/>
                    <a:gd name="connsiteY1" fmla="*/ 0 h 0"/>
                  </a:gdLst>
                  <a:ahLst/>
                  <a:cxnLst>
                    <a:cxn ang="0">
                      <a:pos x="connsiteX0" y="connsiteY0"/>
                    </a:cxn>
                    <a:cxn ang="0">
                      <a:pos x="connsiteX1" y="connsiteY1"/>
                    </a:cxn>
                  </a:cxnLst>
                  <a:rect l="l" t="t" r="r" b="b"/>
                  <a:pathLst>
                    <a:path w="15524">
                      <a:moveTo>
                        <a:pt x="0" y="0"/>
                      </a:moveTo>
                      <a:lnTo>
                        <a:pt x="17853" y="0"/>
                      </a:lnTo>
                    </a:path>
                  </a:pathLst>
                </a:custGeom>
                <a:ln w="31750" cap="rnd">
                  <a:solidFill>
                    <a:schemeClr val="bg1"/>
                  </a:solidFill>
                  <a:prstDash val="solid"/>
                  <a:round/>
                </a:ln>
              </p:spPr>
              <p:txBody>
                <a:bodyPr rtlCol="0" anchor="ctr"/>
                <a:lstStyle/>
                <a:p>
                  <a:endParaRPr lang="zh-CN" altLang="en-US"/>
                </a:p>
              </p:txBody>
            </p:sp>
            <p:sp>
              <p:nvSpPr>
                <p:cNvPr id="28" name="任意多边形: 形状 27">
                  <a:extLst>
                    <a:ext uri="{FF2B5EF4-FFF2-40B4-BE49-F238E27FC236}">
                      <a16:creationId xmlns:a16="http://schemas.microsoft.com/office/drawing/2014/main" id="{7B193C51-64B2-4C80-9754-5BB368623287}"/>
                    </a:ext>
                  </a:extLst>
                </p:cNvPr>
                <p:cNvSpPr/>
                <p:nvPr/>
              </p:nvSpPr>
              <p:spPr>
                <a:xfrm>
                  <a:off x="6363332" y="3251771"/>
                  <a:ext cx="91256" cy="71210"/>
                </a:xfrm>
                <a:custGeom>
                  <a:avLst/>
                  <a:gdLst>
                    <a:gd name="connsiteX0" fmla="*/ 0 w 31048"/>
                    <a:gd name="connsiteY0" fmla="*/ 0 h 0"/>
                    <a:gd name="connsiteX1" fmla="*/ 31824 w 31048"/>
                    <a:gd name="connsiteY1" fmla="*/ 0 h 0"/>
                  </a:gdLst>
                  <a:ahLst/>
                  <a:cxnLst>
                    <a:cxn ang="0">
                      <a:pos x="connsiteX0" y="connsiteY0"/>
                    </a:cxn>
                    <a:cxn ang="0">
                      <a:pos x="connsiteX1" y="connsiteY1"/>
                    </a:cxn>
                  </a:cxnLst>
                  <a:rect l="l" t="t" r="r" b="b"/>
                  <a:pathLst>
                    <a:path w="31048">
                      <a:moveTo>
                        <a:pt x="0" y="0"/>
                      </a:moveTo>
                      <a:lnTo>
                        <a:pt x="31824" y="0"/>
                      </a:lnTo>
                    </a:path>
                  </a:pathLst>
                </a:custGeom>
                <a:ln w="31750" cap="rnd">
                  <a:solidFill>
                    <a:schemeClr val="bg1"/>
                  </a:solidFill>
                  <a:prstDash val="solid"/>
                  <a:round/>
                </a:ln>
              </p:spPr>
              <p:txBody>
                <a:bodyPr rtlCol="0" anchor="ctr"/>
                <a:lstStyle/>
                <a:p>
                  <a:endParaRPr lang="zh-CN" altLang="en-US"/>
                </a:p>
              </p:txBody>
            </p:sp>
            <p:sp>
              <p:nvSpPr>
                <p:cNvPr id="29" name="任意多边形: 形状 28">
                  <a:extLst>
                    <a:ext uri="{FF2B5EF4-FFF2-40B4-BE49-F238E27FC236}">
                      <a16:creationId xmlns:a16="http://schemas.microsoft.com/office/drawing/2014/main" id="{5B075783-7703-4CB6-A8F2-C196B02FB2BD}"/>
                    </a:ext>
                  </a:extLst>
                </p:cNvPr>
                <p:cNvSpPr/>
                <p:nvPr/>
              </p:nvSpPr>
              <p:spPr>
                <a:xfrm>
                  <a:off x="6583823" y="3413812"/>
                  <a:ext cx="136883" cy="49311"/>
                </a:xfrm>
                <a:custGeom>
                  <a:avLst/>
                  <a:gdLst>
                    <a:gd name="connsiteX0" fmla="*/ 0 w 46572"/>
                    <a:gd name="connsiteY0" fmla="*/ 0 h 0"/>
                    <a:gd name="connsiteX1" fmla="*/ 49677 w 46572"/>
                    <a:gd name="connsiteY1" fmla="*/ 0 h 0"/>
                  </a:gdLst>
                  <a:ahLst/>
                  <a:cxnLst>
                    <a:cxn ang="0">
                      <a:pos x="connsiteX0" y="connsiteY0"/>
                    </a:cxn>
                    <a:cxn ang="0">
                      <a:pos x="connsiteX1" y="connsiteY1"/>
                    </a:cxn>
                  </a:cxnLst>
                  <a:rect l="l" t="t" r="r" b="b"/>
                  <a:pathLst>
                    <a:path w="46572">
                      <a:moveTo>
                        <a:pt x="0" y="0"/>
                      </a:moveTo>
                      <a:lnTo>
                        <a:pt x="49677" y="0"/>
                      </a:lnTo>
                    </a:path>
                  </a:pathLst>
                </a:custGeom>
                <a:ln w="31750" cap="rnd">
                  <a:solidFill>
                    <a:schemeClr val="bg1"/>
                  </a:solidFill>
                  <a:prstDash val="solid"/>
                  <a:round/>
                </a:ln>
              </p:spPr>
              <p:txBody>
                <a:bodyPr rtlCol="0" anchor="ctr"/>
                <a:lstStyle/>
                <a:p>
                  <a:endParaRPr lang="zh-CN" altLang="en-US"/>
                </a:p>
              </p:txBody>
            </p:sp>
            <p:sp>
              <p:nvSpPr>
                <p:cNvPr id="30" name="任意多边形: 形状 29">
                  <a:extLst>
                    <a:ext uri="{FF2B5EF4-FFF2-40B4-BE49-F238E27FC236}">
                      <a16:creationId xmlns:a16="http://schemas.microsoft.com/office/drawing/2014/main" id="{6F6F27BB-35A4-4406-8558-1690B9587F91}"/>
                    </a:ext>
                  </a:extLst>
                </p:cNvPr>
                <p:cNvSpPr/>
                <p:nvPr/>
              </p:nvSpPr>
              <p:spPr>
                <a:xfrm>
                  <a:off x="6637427" y="3161394"/>
                  <a:ext cx="45628" cy="71210"/>
                </a:xfrm>
                <a:custGeom>
                  <a:avLst/>
                  <a:gdLst>
                    <a:gd name="connsiteX0" fmla="*/ 22510 w 15524"/>
                    <a:gd name="connsiteY0" fmla="*/ 0 h 0"/>
                    <a:gd name="connsiteX1" fmla="*/ 0 w 15524"/>
                    <a:gd name="connsiteY1" fmla="*/ 0 h 0"/>
                  </a:gdLst>
                  <a:ahLst/>
                  <a:cxnLst>
                    <a:cxn ang="0">
                      <a:pos x="connsiteX0" y="connsiteY0"/>
                    </a:cxn>
                    <a:cxn ang="0">
                      <a:pos x="connsiteX1" y="connsiteY1"/>
                    </a:cxn>
                  </a:cxnLst>
                  <a:rect l="l" t="t" r="r" b="b"/>
                  <a:pathLst>
                    <a:path w="15524">
                      <a:moveTo>
                        <a:pt x="22510" y="0"/>
                      </a:moveTo>
                      <a:lnTo>
                        <a:pt x="0" y="0"/>
                      </a:lnTo>
                    </a:path>
                  </a:pathLst>
                </a:custGeom>
                <a:ln w="31750" cap="rnd">
                  <a:solidFill>
                    <a:schemeClr val="bg1"/>
                  </a:solidFill>
                  <a:prstDash val="solid"/>
                  <a:round/>
                </a:ln>
              </p:spPr>
              <p:txBody>
                <a:bodyPr rtlCol="0" anchor="ctr"/>
                <a:lstStyle/>
                <a:p>
                  <a:endParaRPr lang="zh-CN" altLang="en-US"/>
                </a:p>
              </p:txBody>
            </p:sp>
            <p:sp>
              <p:nvSpPr>
                <p:cNvPr id="31" name="椭圆 30">
                  <a:extLst>
                    <a:ext uri="{FF2B5EF4-FFF2-40B4-BE49-F238E27FC236}">
                      <a16:creationId xmlns:a16="http://schemas.microsoft.com/office/drawing/2014/main" id="{BF03DF7D-59A2-4D1B-ACD3-B987E950DA7C}"/>
                    </a:ext>
                  </a:extLst>
                </p:cNvPr>
                <p:cNvSpPr/>
                <p:nvPr/>
              </p:nvSpPr>
              <p:spPr>
                <a:xfrm>
                  <a:off x="6117477" y="2135355"/>
                  <a:ext cx="316403" cy="316403"/>
                </a:xfrm>
                <a:prstGeom prst="ellipse">
                  <a:avLst/>
                </a:prstGeom>
                <a:solidFill>
                  <a:schemeClr val="accent1"/>
                </a:solidFill>
                <a:ln w="1905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solidFill>
                  </a:endParaRPr>
                </a:p>
              </p:txBody>
            </p:sp>
          </p:grpSp>
          <p:sp>
            <p:nvSpPr>
              <p:cNvPr id="5" name="弧形 4">
                <a:extLst>
                  <a:ext uri="{FF2B5EF4-FFF2-40B4-BE49-F238E27FC236}">
                    <a16:creationId xmlns:a16="http://schemas.microsoft.com/office/drawing/2014/main" id="{46F6E454-44E8-43D8-9815-2821BE1CD0AA}"/>
                  </a:ext>
                </a:extLst>
              </p:cNvPr>
              <p:cNvSpPr/>
              <p:nvPr/>
            </p:nvSpPr>
            <p:spPr>
              <a:xfrm>
                <a:off x="4347368" y="2895987"/>
                <a:ext cx="3494882" cy="1808398"/>
              </a:xfrm>
              <a:prstGeom prst="arc">
                <a:avLst>
                  <a:gd name="adj1" fmla="val 18509354"/>
                  <a:gd name="adj2" fmla="val 21017673"/>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A7789349-975A-42FE-B658-CA4330822504}"/>
                  </a:ext>
                </a:extLst>
              </p:cNvPr>
              <p:cNvSpPr/>
              <p:nvPr/>
            </p:nvSpPr>
            <p:spPr>
              <a:xfrm>
                <a:off x="4347368" y="2895987"/>
                <a:ext cx="3494882" cy="1808398"/>
              </a:xfrm>
              <a:prstGeom prst="arc">
                <a:avLst>
                  <a:gd name="adj1" fmla="val 3281535"/>
                  <a:gd name="adj2" fmla="val 8057622"/>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a:extLst>
                  <a:ext uri="{FF2B5EF4-FFF2-40B4-BE49-F238E27FC236}">
                    <a16:creationId xmlns:a16="http://schemas.microsoft.com/office/drawing/2014/main" id="{F0F3C15D-9FDD-46FB-9F98-9832F15E463F}"/>
                  </a:ext>
                </a:extLst>
              </p:cNvPr>
              <p:cNvSpPr/>
              <p:nvPr/>
            </p:nvSpPr>
            <p:spPr>
              <a:xfrm>
                <a:off x="4347368" y="2895987"/>
                <a:ext cx="3494882" cy="1808398"/>
              </a:xfrm>
              <a:prstGeom prst="arc">
                <a:avLst>
                  <a:gd name="adj1" fmla="val 10468445"/>
                  <a:gd name="adj2" fmla="val 12911070"/>
                </a:avLst>
              </a:prstGeom>
              <a:ln w="12700">
                <a:gradFill flip="none" rotWithShape="1">
                  <a:gsLst>
                    <a:gs pos="3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027F4E04-CB84-4EE9-A837-E365B5C671FA}"/>
                </a:ext>
              </a:extLst>
            </p:cNvPr>
            <p:cNvSpPr txBox="1"/>
            <p:nvPr/>
          </p:nvSpPr>
          <p:spPr>
            <a:xfrm>
              <a:off x="5344980" y="3468736"/>
              <a:ext cx="1609120" cy="743289"/>
            </a:xfrm>
            <a:prstGeom prst="rect">
              <a:avLst/>
            </a:prstGeom>
            <a:noFill/>
          </p:spPr>
          <p:txBody>
            <a:bodyPr wrap="square" rtlCol="0">
              <a:spAutoFit/>
            </a:bodyPr>
            <a:lstStyle/>
            <a:p>
              <a:pPr algn="ctr"/>
              <a:r>
                <a:rPr lang="zh-CN" altLang="en-US" sz="2200" b="1" dirty="0">
                  <a:solidFill>
                    <a:schemeClr val="tx1">
                      <a:lumMod val="85000"/>
                      <a:lumOff val="15000"/>
                    </a:schemeClr>
                  </a:solidFill>
                  <a:latin typeface="+mn-ea"/>
                </a:rPr>
                <a:t>如何搞好竞赛</a:t>
              </a:r>
            </a:p>
          </p:txBody>
        </p:sp>
      </p:grpSp>
      <p:sp>
        <p:nvSpPr>
          <p:cNvPr id="80" name="Freeform 13">
            <a:extLst>
              <a:ext uri="{FF2B5EF4-FFF2-40B4-BE49-F238E27FC236}">
                <a16:creationId xmlns:a16="http://schemas.microsoft.com/office/drawing/2014/main" id="{61EC0F7F-94B5-4CB5-8013-71A9D3B61064}"/>
              </a:ext>
            </a:extLst>
          </p:cNvPr>
          <p:cNvSpPr>
            <a:spLocks noEditPoints="1"/>
          </p:cNvSpPr>
          <p:nvPr/>
        </p:nvSpPr>
        <p:spPr bwMode="auto">
          <a:xfrm>
            <a:off x="9254365" y="1074968"/>
            <a:ext cx="442400" cy="368293"/>
          </a:xfrm>
          <a:custGeom>
            <a:avLst/>
            <a:gdLst>
              <a:gd name="T0" fmla="*/ 101 w 105"/>
              <a:gd name="T1" fmla="*/ 23 h 87"/>
              <a:gd name="T2" fmla="*/ 101 w 105"/>
              <a:gd name="T3" fmla="*/ 23 h 87"/>
              <a:gd name="T4" fmla="*/ 4 w 105"/>
              <a:gd name="T5" fmla="*/ 23 h 87"/>
              <a:gd name="T6" fmla="*/ 4 w 105"/>
              <a:gd name="T7" fmla="*/ 23 h 87"/>
              <a:gd name="T8" fmla="*/ 0 w 105"/>
              <a:gd name="T9" fmla="*/ 27 h 87"/>
              <a:gd name="T10" fmla="*/ 2 w 105"/>
              <a:gd name="T11" fmla="*/ 55 h 87"/>
              <a:gd name="T12" fmla="*/ 3 w 105"/>
              <a:gd name="T13" fmla="*/ 83 h 87"/>
              <a:gd name="T14" fmla="*/ 6 w 105"/>
              <a:gd name="T15" fmla="*/ 87 h 87"/>
              <a:gd name="T16" fmla="*/ 99 w 105"/>
              <a:gd name="T17" fmla="*/ 87 h 87"/>
              <a:gd name="T18" fmla="*/ 102 w 105"/>
              <a:gd name="T19" fmla="*/ 83 h 87"/>
              <a:gd name="T20" fmla="*/ 103 w 105"/>
              <a:gd name="T21" fmla="*/ 55 h 87"/>
              <a:gd name="T22" fmla="*/ 105 w 105"/>
              <a:gd name="T23" fmla="*/ 27 h 87"/>
              <a:gd name="T24" fmla="*/ 101 w 105"/>
              <a:gd name="T25" fmla="*/ 23 h 87"/>
              <a:gd name="T26" fmla="*/ 101 w 105"/>
              <a:gd name="T27" fmla="*/ 13 h 87"/>
              <a:gd name="T28" fmla="*/ 97 w 105"/>
              <a:gd name="T29" fmla="*/ 9 h 87"/>
              <a:gd name="T30" fmla="*/ 48 w 105"/>
              <a:gd name="T31" fmla="*/ 9 h 87"/>
              <a:gd name="T32" fmla="*/ 45 w 105"/>
              <a:gd name="T33" fmla="*/ 5 h 87"/>
              <a:gd name="T34" fmla="*/ 45 w 105"/>
              <a:gd name="T35" fmla="*/ 4 h 87"/>
              <a:gd name="T36" fmla="*/ 41 w 105"/>
              <a:gd name="T37" fmla="*/ 0 h 87"/>
              <a:gd name="T38" fmla="*/ 15 w 105"/>
              <a:gd name="T39" fmla="*/ 0 h 87"/>
              <a:gd name="T40" fmla="*/ 10 w 105"/>
              <a:gd name="T41" fmla="*/ 4 h 87"/>
              <a:gd name="T42" fmla="*/ 10 w 105"/>
              <a:gd name="T43" fmla="*/ 5 h 87"/>
              <a:gd name="T44" fmla="*/ 8 w 105"/>
              <a:gd name="T45" fmla="*/ 9 h 87"/>
              <a:gd name="T46" fmla="*/ 8 w 105"/>
              <a:gd name="T47" fmla="*/ 9 h 87"/>
              <a:gd name="T48" fmla="*/ 4 w 105"/>
              <a:gd name="T49" fmla="*/ 13 h 87"/>
              <a:gd name="T50" fmla="*/ 4 w 105"/>
              <a:gd name="T51" fmla="*/ 15 h 87"/>
              <a:gd name="T52" fmla="*/ 101 w 105"/>
              <a:gd name="T53" fmla="*/ 15 h 87"/>
              <a:gd name="T54" fmla="*/ 101 w 105"/>
              <a:gd name="T55"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 h="87">
                <a:moveTo>
                  <a:pt x="101" y="23"/>
                </a:moveTo>
                <a:cubicBezTo>
                  <a:pt x="101" y="23"/>
                  <a:pt x="101" y="23"/>
                  <a:pt x="101" y="23"/>
                </a:cubicBezTo>
                <a:cubicBezTo>
                  <a:pt x="4" y="23"/>
                  <a:pt x="4" y="23"/>
                  <a:pt x="4" y="23"/>
                </a:cubicBezTo>
                <a:cubicBezTo>
                  <a:pt x="4" y="23"/>
                  <a:pt x="4" y="23"/>
                  <a:pt x="4" y="23"/>
                </a:cubicBezTo>
                <a:cubicBezTo>
                  <a:pt x="2" y="23"/>
                  <a:pt x="0" y="25"/>
                  <a:pt x="0" y="27"/>
                </a:cubicBezTo>
                <a:cubicBezTo>
                  <a:pt x="0" y="27"/>
                  <a:pt x="2" y="48"/>
                  <a:pt x="2" y="55"/>
                </a:cubicBezTo>
                <a:cubicBezTo>
                  <a:pt x="2" y="63"/>
                  <a:pt x="3" y="83"/>
                  <a:pt x="3" y="83"/>
                </a:cubicBezTo>
                <a:cubicBezTo>
                  <a:pt x="3" y="85"/>
                  <a:pt x="3" y="87"/>
                  <a:pt x="6" y="87"/>
                </a:cubicBezTo>
                <a:cubicBezTo>
                  <a:pt x="99" y="87"/>
                  <a:pt x="99" y="87"/>
                  <a:pt x="99" y="87"/>
                </a:cubicBezTo>
                <a:cubicBezTo>
                  <a:pt x="102" y="87"/>
                  <a:pt x="102" y="85"/>
                  <a:pt x="102" y="83"/>
                </a:cubicBezTo>
                <a:cubicBezTo>
                  <a:pt x="102" y="83"/>
                  <a:pt x="103" y="63"/>
                  <a:pt x="103" y="55"/>
                </a:cubicBezTo>
                <a:cubicBezTo>
                  <a:pt x="103" y="48"/>
                  <a:pt x="105" y="27"/>
                  <a:pt x="105" y="27"/>
                </a:cubicBezTo>
                <a:cubicBezTo>
                  <a:pt x="105" y="25"/>
                  <a:pt x="103" y="23"/>
                  <a:pt x="101" y="23"/>
                </a:cubicBezTo>
                <a:close/>
                <a:moveTo>
                  <a:pt x="101" y="13"/>
                </a:moveTo>
                <a:cubicBezTo>
                  <a:pt x="101" y="10"/>
                  <a:pt x="100" y="9"/>
                  <a:pt x="97" y="9"/>
                </a:cubicBezTo>
                <a:cubicBezTo>
                  <a:pt x="48" y="9"/>
                  <a:pt x="48" y="9"/>
                  <a:pt x="48" y="9"/>
                </a:cubicBezTo>
                <a:cubicBezTo>
                  <a:pt x="46" y="9"/>
                  <a:pt x="45" y="6"/>
                  <a:pt x="45" y="5"/>
                </a:cubicBezTo>
                <a:cubicBezTo>
                  <a:pt x="45" y="4"/>
                  <a:pt x="45" y="4"/>
                  <a:pt x="45" y="4"/>
                </a:cubicBezTo>
                <a:cubicBezTo>
                  <a:pt x="45" y="2"/>
                  <a:pt x="43" y="0"/>
                  <a:pt x="41" y="0"/>
                </a:cubicBezTo>
                <a:cubicBezTo>
                  <a:pt x="15" y="0"/>
                  <a:pt x="15" y="0"/>
                  <a:pt x="15" y="0"/>
                </a:cubicBezTo>
                <a:cubicBezTo>
                  <a:pt x="12" y="0"/>
                  <a:pt x="10" y="2"/>
                  <a:pt x="10" y="4"/>
                </a:cubicBezTo>
                <a:cubicBezTo>
                  <a:pt x="10" y="5"/>
                  <a:pt x="10" y="5"/>
                  <a:pt x="10" y="5"/>
                </a:cubicBezTo>
                <a:cubicBezTo>
                  <a:pt x="10" y="6"/>
                  <a:pt x="9" y="9"/>
                  <a:pt x="8" y="9"/>
                </a:cubicBezTo>
                <a:cubicBezTo>
                  <a:pt x="8" y="9"/>
                  <a:pt x="8" y="9"/>
                  <a:pt x="8" y="9"/>
                </a:cubicBezTo>
                <a:cubicBezTo>
                  <a:pt x="6" y="9"/>
                  <a:pt x="4" y="10"/>
                  <a:pt x="4" y="13"/>
                </a:cubicBezTo>
                <a:cubicBezTo>
                  <a:pt x="4" y="15"/>
                  <a:pt x="4" y="15"/>
                  <a:pt x="4" y="15"/>
                </a:cubicBezTo>
                <a:cubicBezTo>
                  <a:pt x="101" y="15"/>
                  <a:pt x="101" y="15"/>
                  <a:pt x="101" y="15"/>
                </a:cubicBezTo>
                <a:lnTo>
                  <a:pt x="101" y="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29E944DA-2DB7-4737-B739-6A95D24851E7}"/>
              </a:ext>
            </a:extLst>
          </p:cNvPr>
          <p:cNvSpPr>
            <a:spLocks noEditPoints="1"/>
          </p:cNvSpPr>
          <p:nvPr/>
        </p:nvSpPr>
        <p:spPr bwMode="auto">
          <a:xfrm>
            <a:off x="2452119" y="1016084"/>
            <a:ext cx="442400" cy="446025"/>
          </a:xfrm>
          <a:custGeom>
            <a:avLst/>
            <a:gdLst>
              <a:gd name="T0" fmla="*/ 103 w 103"/>
              <a:gd name="T1" fmla="*/ 57 h 104"/>
              <a:gd name="T2" fmla="*/ 103 w 103"/>
              <a:gd name="T3" fmla="*/ 46 h 104"/>
              <a:gd name="T4" fmla="*/ 102 w 103"/>
              <a:gd name="T5" fmla="*/ 45 h 104"/>
              <a:gd name="T6" fmla="*/ 89 w 103"/>
              <a:gd name="T7" fmla="*/ 41 h 104"/>
              <a:gd name="T8" fmla="*/ 86 w 103"/>
              <a:gd name="T9" fmla="*/ 33 h 104"/>
              <a:gd name="T10" fmla="*/ 92 w 103"/>
              <a:gd name="T11" fmla="*/ 19 h 104"/>
              <a:gd name="T12" fmla="*/ 84 w 103"/>
              <a:gd name="T13" fmla="*/ 11 h 104"/>
              <a:gd name="T14" fmla="*/ 82 w 103"/>
              <a:gd name="T15" fmla="*/ 12 h 104"/>
              <a:gd name="T16" fmla="*/ 71 w 103"/>
              <a:gd name="T17" fmla="*/ 18 h 104"/>
              <a:gd name="T18" fmla="*/ 62 w 103"/>
              <a:gd name="T19" fmla="*/ 14 h 104"/>
              <a:gd name="T20" fmla="*/ 57 w 103"/>
              <a:gd name="T21" fmla="*/ 0 h 104"/>
              <a:gd name="T22" fmla="*/ 46 w 103"/>
              <a:gd name="T23" fmla="*/ 0 h 104"/>
              <a:gd name="T24" fmla="*/ 45 w 103"/>
              <a:gd name="T25" fmla="*/ 2 h 104"/>
              <a:gd name="T26" fmla="*/ 41 w 103"/>
              <a:gd name="T27" fmla="*/ 14 h 104"/>
              <a:gd name="T28" fmla="*/ 33 w 103"/>
              <a:gd name="T29" fmla="*/ 18 h 104"/>
              <a:gd name="T30" fmla="*/ 19 w 103"/>
              <a:gd name="T31" fmla="*/ 11 h 104"/>
              <a:gd name="T32" fmla="*/ 11 w 103"/>
              <a:gd name="T33" fmla="*/ 20 h 104"/>
              <a:gd name="T34" fmla="*/ 12 w 103"/>
              <a:gd name="T35" fmla="*/ 21 h 104"/>
              <a:gd name="T36" fmla="*/ 18 w 103"/>
              <a:gd name="T37" fmla="*/ 33 h 104"/>
              <a:gd name="T38" fmla="*/ 14 w 103"/>
              <a:gd name="T39" fmla="*/ 41 h 104"/>
              <a:gd name="T40" fmla="*/ 0 w 103"/>
              <a:gd name="T41" fmla="*/ 46 h 104"/>
              <a:gd name="T42" fmla="*/ 0 w 103"/>
              <a:gd name="T43" fmla="*/ 58 h 104"/>
              <a:gd name="T44" fmla="*/ 2 w 103"/>
              <a:gd name="T45" fmla="*/ 58 h 104"/>
              <a:gd name="T46" fmla="*/ 14 w 103"/>
              <a:gd name="T47" fmla="*/ 63 h 104"/>
              <a:gd name="T48" fmla="*/ 18 w 103"/>
              <a:gd name="T49" fmla="*/ 71 h 104"/>
              <a:gd name="T50" fmla="*/ 11 w 103"/>
              <a:gd name="T51" fmla="*/ 84 h 104"/>
              <a:gd name="T52" fmla="*/ 19 w 103"/>
              <a:gd name="T53" fmla="*/ 93 h 104"/>
              <a:gd name="T54" fmla="*/ 21 w 103"/>
              <a:gd name="T55" fmla="*/ 92 h 104"/>
              <a:gd name="T56" fmla="*/ 33 w 103"/>
              <a:gd name="T57" fmla="*/ 86 h 104"/>
              <a:gd name="T58" fmla="*/ 41 w 103"/>
              <a:gd name="T59" fmla="*/ 89 h 104"/>
              <a:gd name="T60" fmla="*/ 46 w 103"/>
              <a:gd name="T61" fmla="*/ 104 h 104"/>
              <a:gd name="T62" fmla="*/ 58 w 103"/>
              <a:gd name="T63" fmla="*/ 104 h 104"/>
              <a:gd name="T64" fmla="*/ 58 w 103"/>
              <a:gd name="T65" fmla="*/ 102 h 104"/>
              <a:gd name="T66" fmla="*/ 63 w 103"/>
              <a:gd name="T67" fmla="*/ 89 h 104"/>
              <a:gd name="T68" fmla="*/ 71 w 103"/>
              <a:gd name="T69" fmla="*/ 86 h 104"/>
              <a:gd name="T70" fmla="*/ 84 w 103"/>
              <a:gd name="T71" fmla="*/ 92 h 104"/>
              <a:gd name="T72" fmla="*/ 93 w 103"/>
              <a:gd name="T73" fmla="*/ 84 h 104"/>
              <a:gd name="T74" fmla="*/ 92 w 103"/>
              <a:gd name="T75" fmla="*/ 82 h 104"/>
              <a:gd name="T76" fmla="*/ 86 w 103"/>
              <a:gd name="T77" fmla="*/ 71 h 104"/>
              <a:gd name="T78" fmla="*/ 89 w 103"/>
              <a:gd name="T79" fmla="*/ 63 h 104"/>
              <a:gd name="T80" fmla="*/ 103 w 103"/>
              <a:gd name="T81" fmla="*/ 57 h 104"/>
              <a:gd name="T82" fmla="*/ 52 w 103"/>
              <a:gd name="T83" fmla="*/ 68 h 104"/>
              <a:gd name="T84" fmla="*/ 35 w 103"/>
              <a:gd name="T85" fmla="*/ 52 h 104"/>
              <a:gd name="T86" fmla="*/ 52 w 103"/>
              <a:gd name="T87" fmla="*/ 35 h 104"/>
              <a:gd name="T88" fmla="*/ 68 w 103"/>
              <a:gd name="T89" fmla="*/ 52 h 104"/>
              <a:gd name="T90" fmla="*/ 52 w 103"/>
              <a:gd name="T91"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4">
                <a:moveTo>
                  <a:pt x="103" y="57"/>
                </a:moveTo>
                <a:cubicBezTo>
                  <a:pt x="103" y="46"/>
                  <a:pt x="103" y="46"/>
                  <a:pt x="103" y="46"/>
                </a:cubicBezTo>
                <a:cubicBezTo>
                  <a:pt x="102" y="45"/>
                  <a:pt x="102" y="45"/>
                  <a:pt x="102" y="45"/>
                </a:cubicBezTo>
                <a:cubicBezTo>
                  <a:pt x="89" y="41"/>
                  <a:pt x="89" y="41"/>
                  <a:pt x="89" y="41"/>
                </a:cubicBezTo>
                <a:cubicBezTo>
                  <a:pt x="86" y="33"/>
                  <a:pt x="86" y="33"/>
                  <a:pt x="86" y="33"/>
                </a:cubicBezTo>
                <a:cubicBezTo>
                  <a:pt x="92" y="19"/>
                  <a:pt x="92" y="19"/>
                  <a:pt x="92" y="19"/>
                </a:cubicBezTo>
                <a:cubicBezTo>
                  <a:pt x="84" y="11"/>
                  <a:pt x="84" y="11"/>
                  <a:pt x="84" y="11"/>
                </a:cubicBezTo>
                <a:cubicBezTo>
                  <a:pt x="82" y="12"/>
                  <a:pt x="82" y="12"/>
                  <a:pt x="82" y="12"/>
                </a:cubicBezTo>
                <a:cubicBezTo>
                  <a:pt x="71" y="18"/>
                  <a:pt x="71" y="18"/>
                  <a:pt x="71" y="18"/>
                </a:cubicBezTo>
                <a:cubicBezTo>
                  <a:pt x="62" y="14"/>
                  <a:pt x="62" y="14"/>
                  <a:pt x="62" y="14"/>
                </a:cubicBezTo>
                <a:cubicBezTo>
                  <a:pt x="57" y="0"/>
                  <a:pt x="57" y="0"/>
                  <a:pt x="57" y="0"/>
                </a:cubicBezTo>
                <a:cubicBezTo>
                  <a:pt x="46" y="0"/>
                  <a:pt x="46" y="0"/>
                  <a:pt x="46" y="0"/>
                </a:cubicBezTo>
                <a:cubicBezTo>
                  <a:pt x="45" y="2"/>
                  <a:pt x="45" y="2"/>
                  <a:pt x="45" y="2"/>
                </a:cubicBezTo>
                <a:cubicBezTo>
                  <a:pt x="41" y="14"/>
                  <a:pt x="41" y="14"/>
                  <a:pt x="41" y="14"/>
                </a:cubicBezTo>
                <a:cubicBezTo>
                  <a:pt x="33" y="18"/>
                  <a:pt x="33" y="18"/>
                  <a:pt x="33" y="18"/>
                </a:cubicBezTo>
                <a:cubicBezTo>
                  <a:pt x="19" y="11"/>
                  <a:pt x="19" y="11"/>
                  <a:pt x="19" y="11"/>
                </a:cubicBezTo>
                <a:cubicBezTo>
                  <a:pt x="11" y="20"/>
                  <a:pt x="11" y="20"/>
                  <a:pt x="11" y="20"/>
                </a:cubicBezTo>
                <a:cubicBezTo>
                  <a:pt x="12" y="21"/>
                  <a:pt x="12" y="21"/>
                  <a:pt x="12" y="21"/>
                </a:cubicBezTo>
                <a:cubicBezTo>
                  <a:pt x="18" y="33"/>
                  <a:pt x="18" y="33"/>
                  <a:pt x="18" y="33"/>
                </a:cubicBezTo>
                <a:cubicBezTo>
                  <a:pt x="14" y="41"/>
                  <a:pt x="14" y="41"/>
                  <a:pt x="14" y="41"/>
                </a:cubicBezTo>
                <a:cubicBezTo>
                  <a:pt x="0" y="46"/>
                  <a:pt x="0" y="46"/>
                  <a:pt x="0" y="46"/>
                </a:cubicBezTo>
                <a:cubicBezTo>
                  <a:pt x="0" y="58"/>
                  <a:pt x="0" y="58"/>
                  <a:pt x="0" y="58"/>
                </a:cubicBezTo>
                <a:cubicBezTo>
                  <a:pt x="2" y="58"/>
                  <a:pt x="2" y="58"/>
                  <a:pt x="2" y="58"/>
                </a:cubicBezTo>
                <a:cubicBezTo>
                  <a:pt x="14" y="63"/>
                  <a:pt x="14" y="63"/>
                  <a:pt x="14" y="63"/>
                </a:cubicBezTo>
                <a:cubicBezTo>
                  <a:pt x="18" y="71"/>
                  <a:pt x="18" y="71"/>
                  <a:pt x="18" y="71"/>
                </a:cubicBezTo>
                <a:cubicBezTo>
                  <a:pt x="11" y="84"/>
                  <a:pt x="11" y="84"/>
                  <a:pt x="11" y="84"/>
                </a:cubicBezTo>
                <a:cubicBezTo>
                  <a:pt x="19" y="93"/>
                  <a:pt x="19" y="93"/>
                  <a:pt x="19" y="93"/>
                </a:cubicBezTo>
                <a:cubicBezTo>
                  <a:pt x="21" y="92"/>
                  <a:pt x="21" y="92"/>
                  <a:pt x="21" y="92"/>
                </a:cubicBezTo>
                <a:cubicBezTo>
                  <a:pt x="33" y="86"/>
                  <a:pt x="33" y="86"/>
                  <a:pt x="33" y="86"/>
                </a:cubicBezTo>
                <a:cubicBezTo>
                  <a:pt x="41" y="89"/>
                  <a:pt x="41" y="89"/>
                  <a:pt x="41" y="89"/>
                </a:cubicBezTo>
                <a:cubicBezTo>
                  <a:pt x="46" y="104"/>
                  <a:pt x="46" y="104"/>
                  <a:pt x="46" y="104"/>
                </a:cubicBezTo>
                <a:cubicBezTo>
                  <a:pt x="58" y="104"/>
                  <a:pt x="58" y="104"/>
                  <a:pt x="58" y="104"/>
                </a:cubicBezTo>
                <a:cubicBezTo>
                  <a:pt x="58" y="102"/>
                  <a:pt x="58" y="102"/>
                  <a:pt x="58" y="102"/>
                </a:cubicBezTo>
                <a:cubicBezTo>
                  <a:pt x="63" y="89"/>
                  <a:pt x="63" y="89"/>
                  <a:pt x="63" y="89"/>
                </a:cubicBezTo>
                <a:cubicBezTo>
                  <a:pt x="71" y="86"/>
                  <a:pt x="71" y="86"/>
                  <a:pt x="71" y="86"/>
                </a:cubicBezTo>
                <a:cubicBezTo>
                  <a:pt x="84" y="92"/>
                  <a:pt x="84" y="92"/>
                  <a:pt x="84" y="92"/>
                </a:cubicBezTo>
                <a:cubicBezTo>
                  <a:pt x="93" y="84"/>
                  <a:pt x="93" y="84"/>
                  <a:pt x="93" y="84"/>
                </a:cubicBezTo>
                <a:cubicBezTo>
                  <a:pt x="92" y="82"/>
                  <a:pt x="92" y="82"/>
                  <a:pt x="92" y="82"/>
                </a:cubicBezTo>
                <a:cubicBezTo>
                  <a:pt x="86" y="71"/>
                  <a:pt x="86" y="71"/>
                  <a:pt x="86" y="71"/>
                </a:cubicBezTo>
                <a:cubicBezTo>
                  <a:pt x="89" y="63"/>
                  <a:pt x="89" y="63"/>
                  <a:pt x="89" y="63"/>
                </a:cubicBezTo>
                <a:lnTo>
                  <a:pt x="103" y="57"/>
                </a:lnTo>
                <a:close/>
                <a:moveTo>
                  <a:pt x="52" y="68"/>
                </a:moveTo>
                <a:cubicBezTo>
                  <a:pt x="43" y="68"/>
                  <a:pt x="35" y="61"/>
                  <a:pt x="35" y="52"/>
                </a:cubicBezTo>
                <a:cubicBezTo>
                  <a:pt x="35" y="43"/>
                  <a:pt x="43" y="35"/>
                  <a:pt x="52" y="35"/>
                </a:cubicBezTo>
                <a:cubicBezTo>
                  <a:pt x="61" y="35"/>
                  <a:pt x="68" y="43"/>
                  <a:pt x="68" y="52"/>
                </a:cubicBezTo>
                <a:cubicBezTo>
                  <a:pt x="68" y="61"/>
                  <a:pt x="61" y="68"/>
                  <a:pt x="52" y="6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6" name="Freeform 9">
            <a:extLst>
              <a:ext uri="{FF2B5EF4-FFF2-40B4-BE49-F238E27FC236}">
                <a16:creationId xmlns:a16="http://schemas.microsoft.com/office/drawing/2014/main" id="{C1F040BC-C9A0-442C-A7D5-F249C67E1460}"/>
              </a:ext>
            </a:extLst>
          </p:cNvPr>
          <p:cNvSpPr>
            <a:spLocks noEditPoints="1"/>
          </p:cNvSpPr>
          <p:nvPr/>
        </p:nvSpPr>
        <p:spPr bwMode="auto">
          <a:xfrm>
            <a:off x="2434776" y="4228456"/>
            <a:ext cx="451770" cy="383102"/>
          </a:xfrm>
          <a:custGeom>
            <a:avLst/>
            <a:gdLst>
              <a:gd name="T0" fmla="*/ 65 w 105"/>
              <a:gd name="T1" fmla="*/ 48 h 89"/>
              <a:gd name="T2" fmla="*/ 65 w 105"/>
              <a:gd name="T3" fmla="*/ 62 h 89"/>
              <a:gd name="T4" fmla="*/ 41 w 105"/>
              <a:gd name="T5" fmla="*/ 62 h 89"/>
              <a:gd name="T6" fmla="*/ 41 w 105"/>
              <a:gd name="T7" fmla="*/ 48 h 89"/>
              <a:gd name="T8" fmla="*/ 0 w 105"/>
              <a:gd name="T9" fmla="*/ 48 h 89"/>
              <a:gd name="T10" fmla="*/ 0 w 105"/>
              <a:gd name="T11" fmla="*/ 89 h 89"/>
              <a:gd name="T12" fmla="*/ 105 w 105"/>
              <a:gd name="T13" fmla="*/ 89 h 89"/>
              <a:gd name="T14" fmla="*/ 105 w 105"/>
              <a:gd name="T15" fmla="*/ 48 h 89"/>
              <a:gd name="T16" fmla="*/ 65 w 105"/>
              <a:gd name="T17" fmla="*/ 48 h 89"/>
              <a:gd name="T18" fmla="*/ 41 w 105"/>
              <a:gd name="T19" fmla="*/ 32 h 89"/>
              <a:gd name="T20" fmla="*/ 65 w 105"/>
              <a:gd name="T21" fmla="*/ 32 h 89"/>
              <a:gd name="T22" fmla="*/ 65 w 105"/>
              <a:gd name="T23" fmla="*/ 42 h 89"/>
              <a:gd name="T24" fmla="*/ 105 w 105"/>
              <a:gd name="T25" fmla="*/ 42 h 89"/>
              <a:gd name="T26" fmla="*/ 105 w 105"/>
              <a:gd name="T27" fmla="*/ 23 h 89"/>
              <a:gd name="T28" fmla="*/ 100 w 105"/>
              <a:gd name="T29" fmla="*/ 17 h 89"/>
              <a:gd name="T30" fmla="*/ 81 w 105"/>
              <a:gd name="T31" fmla="*/ 17 h 89"/>
              <a:gd name="T32" fmla="*/ 81 w 105"/>
              <a:gd name="T33" fmla="*/ 11 h 89"/>
              <a:gd name="T34" fmla="*/ 70 w 105"/>
              <a:gd name="T35" fmla="*/ 0 h 89"/>
              <a:gd name="T36" fmla="*/ 35 w 105"/>
              <a:gd name="T37" fmla="*/ 0 h 89"/>
              <a:gd name="T38" fmla="*/ 24 w 105"/>
              <a:gd name="T39" fmla="*/ 11 h 89"/>
              <a:gd name="T40" fmla="*/ 24 w 105"/>
              <a:gd name="T41" fmla="*/ 17 h 89"/>
              <a:gd name="T42" fmla="*/ 5 w 105"/>
              <a:gd name="T43" fmla="*/ 17 h 89"/>
              <a:gd name="T44" fmla="*/ 0 w 105"/>
              <a:gd name="T45" fmla="*/ 23 h 89"/>
              <a:gd name="T46" fmla="*/ 0 w 105"/>
              <a:gd name="T47" fmla="*/ 42 h 89"/>
              <a:gd name="T48" fmla="*/ 41 w 105"/>
              <a:gd name="T49" fmla="*/ 42 h 89"/>
              <a:gd name="T50" fmla="*/ 41 w 105"/>
              <a:gd name="T51" fmla="*/ 32 h 89"/>
              <a:gd name="T52" fmla="*/ 31 w 105"/>
              <a:gd name="T53" fmla="*/ 11 h 89"/>
              <a:gd name="T54" fmla="*/ 35 w 105"/>
              <a:gd name="T55" fmla="*/ 7 h 89"/>
              <a:gd name="T56" fmla="*/ 70 w 105"/>
              <a:gd name="T57" fmla="*/ 7 h 89"/>
              <a:gd name="T58" fmla="*/ 74 w 105"/>
              <a:gd name="T59" fmla="*/ 11 h 89"/>
              <a:gd name="T60" fmla="*/ 74 w 105"/>
              <a:gd name="T61" fmla="*/ 17 h 89"/>
              <a:gd name="T62" fmla="*/ 31 w 105"/>
              <a:gd name="T63" fmla="*/ 17 h 89"/>
              <a:gd name="T64" fmla="*/ 31 w 105"/>
              <a:gd name="T65" fmla="*/ 11 h 89"/>
              <a:gd name="T66" fmla="*/ 59 w 105"/>
              <a:gd name="T67" fmla="*/ 56 h 89"/>
              <a:gd name="T68" fmla="*/ 59 w 105"/>
              <a:gd name="T69" fmla="*/ 38 h 89"/>
              <a:gd name="T70" fmla="*/ 47 w 105"/>
              <a:gd name="T71" fmla="*/ 38 h 89"/>
              <a:gd name="T72" fmla="*/ 47 w 105"/>
              <a:gd name="T73" fmla="*/ 56 h 89"/>
              <a:gd name="T74" fmla="*/ 59 w 105"/>
              <a:gd name="T75"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89">
                <a:moveTo>
                  <a:pt x="65" y="48"/>
                </a:moveTo>
                <a:cubicBezTo>
                  <a:pt x="65" y="62"/>
                  <a:pt x="65" y="62"/>
                  <a:pt x="65" y="62"/>
                </a:cubicBezTo>
                <a:cubicBezTo>
                  <a:pt x="41" y="62"/>
                  <a:pt x="41" y="62"/>
                  <a:pt x="41" y="62"/>
                </a:cubicBezTo>
                <a:cubicBezTo>
                  <a:pt x="41" y="48"/>
                  <a:pt x="41" y="48"/>
                  <a:pt x="41" y="48"/>
                </a:cubicBezTo>
                <a:cubicBezTo>
                  <a:pt x="0" y="48"/>
                  <a:pt x="0" y="48"/>
                  <a:pt x="0" y="48"/>
                </a:cubicBezTo>
                <a:cubicBezTo>
                  <a:pt x="0" y="89"/>
                  <a:pt x="0" y="89"/>
                  <a:pt x="0" y="89"/>
                </a:cubicBezTo>
                <a:cubicBezTo>
                  <a:pt x="105" y="89"/>
                  <a:pt x="105" y="89"/>
                  <a:pt x="105" y="89"/>
                </a:cubicBezTo>
                <a:cubicBezTo>
                  <a:pt x="105" y="48"/>
                  <a:pt x="105" y="48"/>
                  <a:pt x="105" y="48"/>
                </a:cubicBezTo>
                <a:lnTo>
                  <a:pt x="65" y="48"/>
                </a:lnTo>
                <a:close/>
                <a:moveTo>
                  <a:pt x="41" y="32"/>
                </a:moveTo>
                <a:cubicBezTo>
                  <a:pt x="65" y="32"/>
                  <a:pt x="65" y="32"/>
                  <a:pt x="65" y="32"/>
                </a:cubicBezTo>
                <a:cubicBezTo>
                  <a:pt x="65" y="42"/>
                  <a:pt x="65" y="42"/>
                  <a:pt x="65" y="42"/>
                </a:cubicBezTo>
                <a:cubicBezTo>
                  <a:pt x="105" y="42"/>
                  <a:pt x="105" y="42"/>
                  <a:pt x="105" y="42"/>
                </a:cubicBezTo>
                <a:cubicBezTo>
                  <a:pt x="105" y="23"/>
                  <a:pt x="105" y="23"/>
                  <a:pt x="105" y="23"/>
                </a:cubicBezTo>
                <a:cubicBezTo>
                  <a:pt x="105" y="20"/>
                  <a:pt x="103" y="17"/>
                  <a:pt x="100" y="17"/>
                </a:cubicBezTo>
                <a:cubicBezTo>
                  <a:pt x="81" y="17"/>
                  <a:pt x="81" y="17"/>
                  <a:pt x="81" y="17"/>
                </a:cubicBezTo>
                <a:cubicBezTo>
                  <a:pt x="81" y="11"/>
                  <a:pt x="81" y="11"/>
                  <a:pt x="81" y="11"/>
                </a:cubicBezTo>
                <a:cubicBezTo>
                  <a:pt x="81" y="5"/>
                  <a:pt x="76" y="0"/>
                  <a:pt x="70" y="0"/>
                </a:cubicBezTo>
                <a:cubicBezTo>
                  <a:pt x="35" y="0"/>
                  <a:pt x="35" y="0"/>
                  <a:pt x="35" y="0"/>
                </a:cubicBezTo>
                <a:cubicBezTo>
                  <a:pt x="29" y="0"/>
                  <a:pt x="24" y="5"/>
                  <a:pt x="24" y="11"/>
                </a:cubicBezTo>
                <a:cubicBezTo>
                  <a:pt x="24" y="17"/>
                  <a:pt x="24" y="17"/>
                  <a:pt x="24" y="17"/>
                </a:cubicBezTo>
                <a:cubicBezTo>
                  <a:pt x="5" y="17"/>
                  <a:pt x="5" y="17"/>
                  <a:pt x="5" y="17"/>
                </a:cubicBezTo>
                <a:cubicBezTo>
                  <a:pt x="2" y="17"/>
                  <a:pt x="0" y="20"/>
                  <a:pt x="0" y="23"/>
                </a:cubicBezTo>
                <a:cubicBezTo>
                  <a:pt x="0" y="42"/>
                  <a:pt x="0" y="42"/>
                  <a:pt x="0" y="42"/>
                </a:cubicBezTo>
                <a:cubicBezTo>
                  <a:pt x="41" y="42"/>
                  <a:pt x="41" y="42"/>
                  <a:pt x="41" y="42"/>
                </a:cubicBezTo>
                <a:lnTo>
                  <a:pt x="41" y="32"/>
                </a:lnTo>
                <a:close/>
                <a:moveTo>
                  <a:pt x="31" y="11"/>
                </a:moveTo>
                <a:cubicBezTo>
                  <a:pt x="31" y="9"/>
                  <a:pt x="33" y="7"/>
                  <a:pt x="35" y="7"/>
                </a:cubicBezTo>
                <a:cubicBezTo>
                  <a:pt x="70" y="7"/>
                  <a:pt x="70" y="7"/>
                  <a:pt x="70" y="7"/>
                </a:cubicBezTo>
                <a:cubicBezTo>
                  <a:pt x="72" y="7"/>
                  <a:pt x="74" y="9"/>
                  <a:pt x="74" y="11"/>
                </a:cubicBezTo>
                <a:cubicBezTo>
                  <a:pt x="74" y="17"/>
                  <a:pt x="74" y="17"/>
                  <a:pt x="74" y="17"/>
                </a:cubicBezTo>
                <a:cubicBezTo>
                  <a:pt x="31" y="17"/>
                  <a:pt x="31" y="17"/>
                  <a:pt x="31" y="17"/>
                </a:cubicBezTo>
                <a:lnTo>
                  <a:pt x="31" y="11"/>
                </a:lnTo>
                <a:close/>
                <a:moveTo>
                  <a:pt x="59" y="56"/>
                </a:moveTo>
                <a:cubicBezTo>
                  <a:pt x="59" y="38"/>
                  <a:pt x="59" y="38"/>
                  <a:pt x="59" y="38"/>
                </a:cubicBezTo>
                <a:cubicBezTo>
                  <a:pt x="47" y="38"/>
                  <a:pt x="47" y="38"/>
                  <a:pt x="47" y="38"/>
                </a:cubicBezTo>
                <a:cubicBezTo>
                  <a:pt x="47" y="56"/>
                  <a:pt x="47" y="56"/>
                  <a:pt x="47" y="56"/>
                </a:cubicBezTo>
                <a:lnTo>
                  <a:pt x="59" y="56"/>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3">
            <a:extLst>
              <a:ext uri="{FF2B5EF4-FFF2-40B4-BE49-F238E27FC236}">
                <a16:creationId xmlns:a16="http://schemas.microsoft.com/office/drawing/2014/main" id="{4BC7CC64-CA1D-4DFC-997E-0B8C2FD86E10}"/>
              </a:ext>
            </a:extLst>
          </p:cNvPr>
          <p:cNvSpPr>
            <a:spLocks noEditPoints="1"/>
          </p:cNvSpPr>
          <p:nvPr/>
        </p:nvSpPr>
        <p:spPr bwMode="auto">
          <a:xfrm>
            <a:off x="9280602" y="4133867"/>
            <a:ext cx="389926" cy="482583"/>
          </a:xfrm>
          <a:custGeom>
            <a:avLst/>
            <a:gdLst>
              <a:gd name="T0" fmla="*/ 12 w 85"/>
              <a:gd name="T1" fmla="*/ 2 h 105"/>
              <a:gd name="T2" fmla="*/ 4 w 85"/>
              <a:gd name="T3" fmla="*/ 5 h 105"/>
              <a:gd name="T4" fmla="*/ 1 w 85"/>
              <a:gd name="T5" fmla="*/ 8 h 105"/>
              <a:gd name="T6" fmla="*/ 0 w 85"/>
              <a:gd name="T7" fmla="*/ 12 h 105"/>
              <a:gd name="T8" fmla="*/ 0 w 85"/>
              <a:gd name="T9" fmla="*/ 91 h 105"/>
              <a:gd name="T10" fmla="*/ 1 w 85"/>
              <a:gd name="T11" fmla="*/ 95 h 105"/>
              <a:gd name="T12" fmla="*/ 6 w 85"/>
              <a:gd name="T13" fmla="*/ 99 h 105"/>
              <a:gd name="T14" fmla="*/ 12 w 85"/>
              <a:gd name="T15" fmla="*/ 100 h 105"/>
              <a:gd name="T16" fmla="*/ 73 w 85"/>
              <a:gd name="T17" fmla="*/ 105 h 105"/>
              <a:gd name="T18" fmla="*/ 73 w 85"/>
              <a:gd name="T19" fmla="*/ 94 h 105"/>
              <a:gd name="T20" fmla="*/ 85 w 85"/>
              <a:gd name="T21" fmla="*/ 93 h 105"/>
              <a:gd name="T22" fmla="*/ 85 w 85"/>
              <a:gd name="T23" fmla="*/ 0 h 105"/>
              <a:gd name="T24" fmla="*/ 12 w 85"/>
              <a:gd name="T25" fmla="*/ 2 h 105"/>
              <a:gd name="T26" fmla="*/ 49 w 85"/>
              <a:gd name="T27" fmla="*/ 62 h 105"/>
              <a:gd name="T28" fmla="*/ 23 w 85"/>
              <a:gd name="T29" fmla="*/ 60 h 105"/>
              <a:gd name="T30" fmla="*/ 24 w 85"/>
              <a:gd name="T31" fmla="*/ 53 h 105"/>
              <a:gd name="T32" fmla="*/ 49 w 85"/>
              <a:gd name="T33" fmla="*/ 55 h 105"/>
              <a:gd name="T34" fmla="*/ 49 w 85"/>
              <a:gd name="T35" fmla="*/ 62 h 105"/>
              <a:gd name="T36" fmla="*/ 60 w 85"/>
              <a:gd name="T37" fmla="*/ 45 h 105"/>
              <a:gd name="T38" fmla="*/ 16 w 85"/>
              <a:gd name="T39" fmla="*/ 41 h 105"/>
              <a:gd name="T40" fmla="*/ 17 w 85"/>
              <a:gd name="T41" fmla="*/ 34 h 105"/>
              <a:gd name="T42" fmla="*/ 60 w 85"/>
              <a:gd name="T43" fmla="*/ 37 h 105"/>
              <a:gd name="T44" fmla="*/ 60 w 85"/>
              <a:gd name="T45" fmla="*/ 45 h 105"/>
              <a:gd name="T46" fmla="*/ 79 w 85"/>
              <a:gd name="T47" fmla="*/ 87 h 105"/>
              <a:gd name="T48" fmla="*/ 73 w 85"/>
              <a:gd name="T49" fmla="*/ 87 h 105"/>
              <a:gd name="T50" fmla="*/ 73 w 85"/>
              <a:gd name="T51" fmla="*/ 19 h 105"/>
              <a:gd name="T52" fmla="*/ 13 w 85"/>
              <a:gd name="T53" fmla="*/ 15 h 105"/>
              <a:gd name="T54" fmla="*/ 7 w 85"/>
              <a:gd name="T55" fmla="*/ 13 h 105"/>
              <a:gd name="T56" fmla="*/ 6 w 85"/>
              <a:gd name="T57" fmla="*/ 12 h 105"/>
              <a:gd name="T58" fmla="*/ 6 w 85"/>
              <a:gd name="T59" fmla="*/ 12 h 105"/>
              <a:gd name="T60" fmla="*/ 6 w 85"/>
              <a:gd name="T61" fmla="*/ 11 h 105"/>
              <a:gd name="T62" fmla="*/ 8 w 85"/>
              <a:gd name="T63" fmla="*/ 10 h 105"/>
              <a:gd name="T64" fmla="*/ 13 w 85"/>
              <a:gd name="T65" fmla="*/ 9 h 105"/>
              <a:gd name="T66" fmla="*/ 13 w 85"/>
              <a:gd name="T67" fmla="*/ 9 h 105"/>
              <a:gd name="T68" fmla="*/ 79 w 85"/>
              <a:gd name="T69" fmla="*/ 7 h 105"/>
              <a:gd name="T70" fmla="*/ 79 w 85"/>
              <a:gd name="T71" fmla="*/ 8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 h="105">
                <a:moveTo>
                  <a:pt x="12" y="2"/>
                </a:moveTo>
                <a:cubicBezTo>
                  <a:pt x="9" y="2"/>
                  <a:pt x="6" y="3"/>
                  <a:pt x="4" y="5"/>
                </a:cubicBezTo>
                <a:cubicBezTo>
                  <a:pt x="3" y="5"/>
                  <a:pt x="2" y="6"/>
                  <a:pt x="1" y="8"/>
                </a:cubicBezTo>
                <a:cubicBezTo>
                  <a:pt x="0" y="9"/>
                  <a:pt x="0" y="10"/>
                  <a:pt x="0" y="12"/>
                </a:cubicBezTo>
                <a:cubicBezTo>
                  <a:pt x="0" y="91"/>
                  <a:pt x="0" y="91"/>
                  <a:pt x="0" y="91"/>
                </a:cubicBezTo>
                <a:cubicBezTo>
                  <a:pt x="0" y="92"/>
                  <a:pt x="0" y="94"/>
                  <a:pt x="1" y="95"/>
                </a:cubicBezTo>
                <a:cubicBezTo>
                  <a:pt x="2" y="97"/>
                  <a:pt x="4" y="98"/>
                  <a:pt x="6" y="99"/>
                </a:cubicBezTo>
                <a:cubicBezTo>
                  <a:pt x="8" y="100"/>
                  <a:pt x="10" y="100"/>
                  <a:pt x="12" y="100"/>
                </a:cubicBezTo>
                <a:cubicBezTo>
                  <a:pt x="73" y="105"/>
                  <a:pt x="73" y="105"/>
                  <a:pt x="73" y="105"/>
                </a:cubicBezTo>
                <a:cubicBezTo>
                  <a:pt x="73" y="94"/>
                  <a:pt x="73" y="94"/>
                  <a:pt x="73" y="94"/>
                </a:cubicBezTo>
                <a:cubicBezTo>
                  <a:pt x="85" y="93"/>
                  <a:pt x="85" y="93"/>
                  <a:pt x="85" y="93"/>
                </a:cubicBezTo>
                <a:cubicBezTo>
                  <a:pt x="85" y="0"/>
                  <a:pt x="85" y="0"/>
                  <a:pt x="85" y="0"/>
                </a:cubicBezTo>
                <a:lnTo>
                  <a:pt x="12" y="2"/>
                </a:lnTo>
                <a:close/>
                <a:moveTo>
                  <a:pt x="49" y="62"/>
                </a:moveTo>
                <a:cubicBezTo>
                  <a:pt x="23" y="60"/>
                  <a:pt x="23" y="60"/>
                  <a:pt x="23" y="60"/>
                </a:cubicBezTo>
                <a:cubicBezTo>
                  <a:pt x="24" y="53"/>
                  <a:pt x="24" y="53"/>
                  <a:pt x="24" y="53"/>
                </a:cubicBezTo>
                <a:cubicBezTo>
                  <a:pt x="49" y="55"/>
                  <a:pt x="49" y="55"/>
                  <a:pt x="49" y="55"/>
                </a:cubicBezTo>
                <a:lnTo>
                  <a:pt x="49" y="62"/>
                </a:lnTo>
                <a:close/>
                <a:moveTo>
                  <a:pt x="60" y="45"/>
                </a:moveTo>
                <a:cubicBezTo>
                  <a:pt x="16" y="41"/>
                  <a:pt x="16" y="41"/>
                  <a:pt x="16" y="41"/>
                </a:cubicBezTo>
                <a:cubicBezTo>
                  <a:pt x="17" y="34"/>
                  <a:pt x="17" y="34"/>
                  <a:pt x="17" y="34"/>
                </a:cubicBezTo>
                <a:cubicBezTo>
                  <a:pt x="60" y="37"/>
                  <a:pt x="60" y="37"/>
                  <a:pt x="60" y="37"/>
                </a:cubicBezTo>
                <a:lnTo>
                  <a:pt x="60" y="45"/>
                </a:lnTo>
                <a:close/>
                <a:moveTo>
                  <a:pt x="79" y="87"/>
                </a:moveTo>
                <a:cubicBezTo>
                  <a:pt x="73" y="87"/>
                  <a:pt x="73" y="87"/>
                  <a:pt x="73" y="87"/>
                </a:cubicBezTo>
                <a:cubicBezTo>
                  <a:pt x="73" y="19"/>
                  <a:pt x="73" y="19"/>
                  <a:pt x="73" y="19"/>
                </a:cubicBezTo>
                <a:cubicBezTo>
                  <a:pt x="13" y="15"/>
                  <a:pt x="13" y="15"/>
                  <a:pt x="13" y="15"/>
                </a:cubicBezTo>
                <a:cubicBezTo>
                  <a:pt x="11" y="14"/>
                  <a:pt x="9" y="14"/>
                  <a:pt x="7" y="13"/>
                </a:cubicBezTo>
                <a:cubicBezTo>
                  <a:pt x="7" y="13"/>
                  <a:pt x="7" y="13"/>
                  <a:pt x="6" y="12"/>
                </a:cubicBezTo>
                <a:cubicBezTo>
                  <a:pt x="6" y="12"/>
                  <a:pt x="6" y="12"/>
                  <a:pt x="6" y="12"/>
                </a:cubicBezTo>
                <a:cubicBezTo>
                  <a:pt x="6" y="12"/>
                  <a:pt x="6" y="11"/>
                  <a:pt x="6" y="11"/>
                </a:cubicBezTo>
                <a:cubicBezTo>
                  <a:pt x="7" y="11"/>
                  <a:pt x="7" y="10"/>
                  <a:pt x="8" y="10"/>
                </a:cubicBezTo>
                <a:cubicBezTo>
                  <a:pt x="10" y="9"/>
                  <a:pt x="11" y="9"/>
                  <a:pt x="13" y="9"/>
                </a:cubicBezTo>
                <a:cubicBezTo>
                  <a:pt x="13" y="9"/>
                  <a:pt x="13" y="9"/>
                  <a:pt x="13" y="9"/>
                </a:cubicBezTo>
                <a:cubicBezTo>
                  <a:pt x="79" y="7"/>
                  <a:pt x="79" y="7"/>
                  <a:pt x="79" y="7"/>
                </a:cubicBezTo>
                <a:lnTo>
                  <a:pt x="79" y="87"/>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88857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5823" y="322062"/>
            <a:ext cx="7804297" cy="426497"/>
          </a:xfrm>
        </p:spPr>
        <p:txBody>
          <a:bodyPr/>
          <a:lstStyle/>
          <a:p>
            <a:pPr marL="0" indent="0" algn="ctr">
              <a:buNone/>
            </a:pPr>
            <a:r>
              <a:rPr lang="zh-CN" altLang="en-US" dirty="0"/>
              <a:t>最近的两个比赛，是学院鼓励大家参加的：</a:t>
            </a:r>
          </a:p>
        </p:txBody>
      </p:sp>
      <p:sp>
        <p:nvSpPr>
          <p:cNvPr id="3" name="文本框 2">
            <a:extLst>
              <a:ext uri="{FF2B5EF4-FFF2-40B4-BE49-F238E27FC236}">
                <a16:creationId xmlns:a16="http://schemas.microsoft.com/office/drawing/2014/main" id="{23B7BCFD-559B-8248-6540-1A08B9BA1B68}"/>
              </a:ext>
            </a:extLst>
          </p:cNvPr>
          <p:cNvSpPr txBox="1"/>
          <p:nvPr/>
        </p:nvSpPr>
        <p:spPr>
          <a:xfrm>
            <a:off x="566738" y="997584"/>
            <a:ext cx="10948987" cy="5539465"/>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★华为软件精英挑战赛</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目前正在举办中</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gn="l"/>
            <a:r>
              <a:rPr lang="en-US" altLang="zh-CN" sz="2000" b="0" i="0" dirty="0">
                <a:solidFill>
                  <a:srgbClr val="333333"/>
                </a:solidFill>
                <a:effectLst/>
                <a:latin typeface="PingFang SC"/>
              </a:rPr>
              <a:t>【</a:t>
            </a:r>
            <a:r>
              <a:rPr lang="zh-CN" altLang="en-US" sz="2000" b="0" i="0" dirty="0">
                <a:solidFill>
                  <a:srgbClr val="333333"/>
                </a:solidFill>
                <a:effectLst/>
                <a:latin typeface="PingFang SC"/>
              </a:rPr>
              <a:t>赛题相关材料链接</a:t>
            </a:r>
            <a:r>
              <a:rPr lang="en-US" altLang="zh-CN" sz="2000" b="0" i="0" dirty="0">
                <a:solidFill>
                  <a:srgbClr val="333333"/>
                </a:solidFill>
                <a:effectLst/>
                <a:latin typeface="PingFang SC"/>
              </a:rPr>
              <a:t>】</a:t>
            </a:r>
          </a:p>
          <a:p>
            <a:pPr algn="l"/>
            <a:r>
              <a:rPr lang="en-US" altLang="zh-CN" sz="2000" b="0" i="0" dirty="0">
                <a:solidFill>
                  <a:srgbClr val="333333"/>
                </a:solidFill>
                <a:effectLst/>
                <a:latin typeface="PingFang SC"/>
              </a:rPr>
              <a:t>https://bbs.huaweicloud.com/forum/thread-0225113791152139025-1-1.html</a:t>
            </a:r>
          </a:p>
          <a:p>
            <a:pPr algn="l"/>
            <a:r>
              <a:rPr lang="en-US" altLang="zh-CN" sz="2000" b="0" i="0" dirty="0">
                <a:solidFill>
                  <a:srgbClr val="333333"/>
                </a:solidFill>
                <a:effectLst/>
                <a:latin typeface="PingFang SC"/>
              </a:rPr>
              <a:t>【</a:t>
            </a:r>
            <a:r>
              <a:rPr lang="zh-CN" altLang="en-US" sz="2000" b="0" i="0" dirty="0">
                <a:solidFill>
                  <a:srgbClr val="333333"/>
                </a:solidFill>
                <a:effectLst/>
                <a:latin typeface="PingFang SC"/>
              </a:rPr>
              <a:t>时间节点</a:t>
            </a:r>
            <a:r>
              <a:rPr lang="en-US" altLang="zh-CN" sz="2000" b="0" i="0" dirty="0">
                <a:solidFill>
                  <a:srgbClr val="333333"/>
                </a:solidFill>
                <a:effectLst/>
                <a:latin typeface="PingFang SC"/>
              </a:rPr>
              <a:t>】</a:t>
            </a:r>
          </a:p>
          <a:p>
            <a:pPr algn="l"/>
            <a:r>
              <a:rPr lang="en-US" altLang="zh-CN" sz="2000" b="0" i="0" dirty="0">
                <a:solidFill>
                  <a:srgbClr val="333333"/>
                </a:solidFill>
                <a:effectLst/>
                <a:latin typeface="PingFang SC"/>
              </a:rPr>
              <a:t>● 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10</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公布初赛赛题，大赛网站开放赛题、赛题包下载</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10</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00 - 3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23</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18</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初赛练习阶段</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10</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公布练习数据集，开启线上训练赛</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23</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18</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00 - 3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24</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关闭在线训练作品提交窗口</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24</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00 - 3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26</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18</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初赛参赛作品提交阶段</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24</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9</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大赛网站更新正式赛的数据集并恢复提交</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26</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18</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初赛截止提交</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26</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18</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00 - 3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27</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12</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系统评阅</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27</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12</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公示初赛获奖名单及成绩</a:t>
            </a:r>
          </a:p>
          <a:p>
            <a:pPr algn="l"/>
            <a:r>
              <a:rPr lang="zh-CN" altLang="en-US" sz="2000" b="0" i="0" dirty="0">
                <a:solidFill>
                  <a:srgbClr val="333333"/>
                </a:solidFill>
                <a:effectLst/>
                <a:latin typeface="PingFang SC"/>
              </a:rPr>
              <a:t>● </a:t>
            </a:r>
            <a:r>
              <a:rPr lang="en-US" altLang="zh-CN" sz="2000" b="0" i="0" dirty="0">
                <a:solidFill>
                  <a:srgbClr val="333333"/>
                </a:solidFill>
                <a:effectLst/>
                <a:latin typeface="PingFang SC"/>
              </a:rPr>
              <a:t>3</a:t>
            </a:r>
            <a:r>
              <a:rPr lang="zh-CN" altLang="en-US" sz="2000" b="0" i="0" dirty="0">
                <a:solidFill>
                  <a:srgbClr val="333333"/>
                </a:solidFill>
                <a:effectLst/>
                <a:latin typeface="PingFang SC"/>
              </a:rPr>
              <a:t>月</a:t>
            </a:r>
            <a:r>
              <a:rPr lang="en-US" altLang="zh-CN" sz="2000" b="0" i="0" dirty="0">
                <a:solidFill>
                  <a:srgbClr val="333333"/>
                </a:solidFill>
                <a:effectLst/>
                <a:latin typeface="PingFang SC"/>
              </a:rPr>
              <a:t>28</a:t>
            </a:r>
            <a:r>
              <a:rPr lang="zh-CN" altLang="en-US" sz="2000" b="0" i="0" dirty="0">
                <a:solidFill>
                  <a:srgbClr val="333333"/>
                </a:solidFill>
                <a:effectLst/>
                <a:latin typeface="PingFang SC"/>
              </a:rPr>
              <a:t>日 </a:t>
            </a:r>
            <a:r>
              <a:rPr lang="en-US" altLang="zh-CN" sz="2000" b="0" i="0" dirty="0">
                <a:solidFill>
                  <a:srgbClr val="333333"/>
                </a:solidFill>
                <a:effectLst/>
                <a:latin typeface="PingFang SC"/>
              </a:rPr>
              <a:t>12</a:t>
            </a:r>
            <a:r>
              <a:rPr lang="zh-CN" altLang="en-US" sz="2000" b="0" i="0" dirty="0">
                <a:solidFill>
                  <a:srgbClr val="333333"/>
                </a:solidFill>
                <a:effectLst/>
                <a:latin typeface="PingFang SC"/>
              </a:rPr>
              <a:t>：</a:t>
            </a:r>
            <a:r>
              <a:rPr lang="en-US" altLang="zh-CN" sz="2000" b="0" i="0" dirty="0">
                <a:solidFill>
                  <a:srgbClr val="333333"/>
                </a:solidFill>
                <a:effectLst/>
                <a:latin typeface="PingFang SC"/>
              </a:rPr>
              <a:t>00 </a:t>
            </a:r>
            <a:r>
              <a:rPr lang="zh-CN" altLang="en-US" sz="2000" b="0" i="0" dirty="0">
                <a:solidFill>
                  <a:srgbClr val="333333"/>
                </a:solidFill>
                <a:effectLst/>
                <a:latin typeface="PingFang SC"/>
              </a:rPr>
              <a:t>公布最终初赛获奖名单及成绩</a:t>
            </a:r>
          </a:p>
          <a:p>
            <a:pPr>
              <a:lnSpc>
                <a:spcPct val="120000"/>
              </a:lnSpc>
            </a:pPr>
            <a:endParaRPr lang="en-US" altLang="zh-CN" sz="2000" b="1" spc="-10" dirty="0">
              <a:solidFill>
                <a:schemeClr val="tx1">
                  <a:lumMod val="85000"/>
                  <a:lumOff val="15000"/>
                </a:schemeClr>
              </a:solidFill>
              <a:latin typeface="+mn-ea"/>
            </a:endParaRPr>
          </a:p>
        </p:txBody>
      </p:sp>
      <p:pic>
        <p:nvPicPr>
          <p:cNvPr id="5" name="图片 4">
            <a:extLst>
              <a:ext uri="{FF2B5EF4-FFF2-40B4-BE49-F238E27FC236}">
                <a16:creationId xmlns:a16="http://schemas.microsoft.com/office/drawing/2014/main" id="{136DBD1A-EC06-E82B-B2F2-7FA637E4F858}"/>
              </a:ext>
            </a:extLst>
          </p:cNvPr>
          <p:cNvPicPr>
            <a:picLocks noChangeAspect="1"/>
          </p:cNvPicPr>
          <p:nvPr/>
        </p:nvPicPr>
        <p:blipFill rotWithShape="1">
          <a:blip r:embed="rId2"/>
          <a:srcRect t="14982"/>
          <a:stretch/>
        </p:blipFill>
        <p:spPr>
          <a:xfrm>
            <a:off x="7818159" y="748559"/>
            <a:ext cx="4021830" cy="1706085"/>
          </a:xfrm>
          <a:prstGeom prst="rect">
            <a:avLst/>
          </a:prstGeom>
        </p:spPr>
      </p:pic>
    </p:spTree>
    <p:extLst>
      <p:ext uri="{BB962C8B-B14F-4D97-AF65-F5344CB8AC3E}">
        <p14:creationId xmlns:p14="http://schemas.microsoft.com/office/powerpoint/2010/main" val="470909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5823" y="322062"/>
            <a:ext cx="7804297" cy="426497"/>
          </a:xfrm>
        </p:spPr>
        <p:txBody>
          <a:bodyPr/>
          <a:lstStyle/>
          <a:p>
            <a:pPr marL="0" indent="0" algn="ctr">
              <a:buNone/>
            </a:pPr>
            <a:r>
              <a:rPr lang="zh-CN" altLang="en-US" dirty="0"/>
              <a:t>最近的两个比赛，是学院鼓励大家参加的：</a:t>
            </a:r>
          </a:p>
        </p:txBody>
      </p:sp>
      <p:sp>
        <p:nvSpPr>
          <p:cNvPr id="3" name="文本框 2">
            <a:extLst>
              <a:ext uri="{FF2B5EF4-FFF2-40B4-BE49-F238E27FC236}">
                <a16:creationId xmlns:a16="http://schemas.microsoft.com/office/drawing/2014/main" id="{23B7BCFD-559B-8248-6540-1A08B9BA1B68}"/>
              </a:ext>
            </a:extLst>
          </p:cNvPr>
          <p:cNvSpPr txBox="1"/>
          <p:nvPr/>
        </p:nvSpPr>
        <p:spPr>
          <a:xfrm>
            <a:off x="566738" y="997584"/>
            <a:ext cx="10948987" cy="2277034"/>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★华为软件精英挑战赛</a:t>
            </a:r>
            <a:endParaRPr lang="en-US" altLang="zh-CN" sz="2000" b="1" spc="-10" dirty="0">
              <a:solidFill>
                <a:schemeClr val="tx1">
                  <a:lumMod val="85000"/>
                  <a:lumOff val="15000"/>
                </a:schemeClr>
              </a:solidFill>
              <a:latin typeface="+mn-ea"/>
            </a:endParaRPr>
          </a:p>
          <a:p>
            <a:pPr>
              <a:lnSpc>
                <a:spcPct val="120000"/>
              </a:lnSpc>
            </a:pPr>
            <a:r>
              <a:rPr lang="zh-CN" altLang="en-US" sz="2000" b="1" spc="-10" dirty="0">
                <a:solidFill>
                  <a:schemeClr val="tx1">
                    <a:lumMod val="85000"/>
                    <a:lumOff val="15000"/>
                  </a:schemeClr>
                </a:solidFill>
                <a:latin typeface="+mn-ea"/>
              </a:rPr>
              <a:t>目前正在举办中</a:t>
            </a:r>
            <a:endParaRPr lang="en-US" altLang="zh-CN" sz="2000" b="1" spc="-10" dirty="0">
              <a:solidFill>
                <a:schemeClr val="tx1">
                  <a:lumMod val="85000"/>
                  <a:lumOff val="15000"/>
                </a:schemeClr>
              </a:solidFill>
              <a:latin typeface="+mn-ea"/>
            </a:endParaRPr>
          </a:p>
          <a:p>
            <a:pPr>
              <a:lnSpc>
                <a:spcPct val="120000"/>
              </a:lnSpc>
            </a:pPr>
            <a:endParaRPr lang="en-US" altLang="zh-CN" sz="2000" b="1" spc="-10" dirty="0">
              <a:solidFill>
                <a:schemeClr val="tx1">
                  <a:lumMod val="85000"/>
                  <a:lumOff val="15000"/>
                </a:schemeClr>
              </a:solidFill>
              <a:latin typeface="+mn-ea"/>
            </a:endParaRPr>
          </a:p>
          <a:p>
            <a:pPr>
              <a:lnSpc>
                <a:spcPct val="120000"/>
              </a:lnSpc>
            </a:pPr>
            <a:r>
              <a:rPr lang="zh-CN" altLang="en-US" sz="2000" b="0" i="0" dirty="0">
                <a:solidFill>
                  <a:srgbClr val="6F7479"/>
                </a:solidFill>
                <a:effectLst/>
                <a:latin typeface="HuaweiFont-Regular"/>
              </a:rPr>
              <a:t>本次大赛的赛题需要选手通过代码操控</a:t>
            </a:r>
            <a:r>
              <a:rPr lang="en-US" altLang="zh-CN" sz="2000" b="0" i="0" dirty="0">
                <a:solidFill>
                  <a:srgbClr val="6F7479"/>
                </a:solidFill>
                <a:effectLst/>
                <a:latin typeface="HuaweiFont-Regular"/>
              </a:rPr>
              <a:t>4</a:t>
            </a:r>
            <a:r>
              <a:rPr lang="zh-CN" altLang="en-US" sz="2000" b="0" i="0" dirty="0">
                <a:solidFill>
                  <a:srgbClr val="6F7479"/>
                </a:solidFill>
                <a:effectLst/>
                <a:latin typeface="HuaweiFont-Regular"/>
              </a:rPr>
              <a:t>个机器人完成物资递送任务，以实现收益最大化。赛题模拟了真实机器人的操作接口并通过物理引擎来模拟真实世界的物理法则，如惯性、摩擦、碰撞等。</a:t>
            </a:r>
            <a:endParaRPr lang="en-US" altLang="zh-CN" sz="2000" b="1" spc="-10" dirty="0">
              <a:solidFill>
                <a:schemeClr val="tx1">
                  <a:lumMod val="85000"/>
                  <a:lumOff val="15000"/>
                </a:schemeClr>
              </a:solidFill>
              <a:latin typeface="+mn-ea"/>
            </a:endParaRPr>
          </a:p>
        </p:txBody>
      </p:sp>
      <p:pic>
        <p:nvPicPr>
          <p:cNvPr id="1026" name="Picture 2">
            <a:extLst>
              <a:ext uri="{FF2B5EF4-FFF2-40B4-BE49-F238E27FC236}">
                <a16:creationId xmlns:a16="http://schemas.microsoft.com/office/drawing/2014/main" id="{B8F79587-497B-88B8-A12B-52FC02A45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399" y="2980842"/>
            <a:ext cx="5543201" cy="320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402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5823" y="322062"/>
            <a:ext cx="7804297" cy="426497"/>
          </a:xfrm>
        </p:spPr>
        <p:txBody>
          <a:bodyPr/>
          <a:lstStyle/>
          <a:p>
            <a:pPr marL="0" indent="0" algn="ctr">
              <a:buNone/>
            </a:pPr>
            <a:r>
              <a:rPr lang="zh-CN" altLang="en-US" dirty="0"/>
              <a:t>最近的两个比赛，是学院鼓励大家参加的：</a:t>
            </a:r>
          </a:p>
        </p:txBody>
      </p:sp>
      <p:sp>
        <p:nvSpPr>
          <p:cNvPr id="3" name="文本框 2">
            <a:extLst>
              <a:ext uri="{FF2B5EF4-FFF2-40B4-BE49-F238E27FC236}">
                <a16:creationId xmlns:a16="http://schemas.microsoft.com/office/drawing/2014/main" id="{23B7BCFD-559B-8248-6540-1A08B9BA1B68}"/>
              </a:ext>
            </a:extLst>
          </p:cNvPr>
          <p:cNvSpPr txBox="1"/>
          <p:nvPr/>
        </p:nvSpPr>
        <p:spPr>
          <a:xfrm>
            <a:off x="566738" y="997584"/>
            <a:ext cx="10948987" cy="430374"/>
          </a:xfrm>
          <a:prstGeom prst="rect">
            <a:avLst/>
          </a:prstGeom>
          <a:noFill/>
        </p:spPr>
        <p:txBody>
          <a:bodyPr wrap="square">
            <a:spAutoFit/>
          </a:bodyPr>
          <a:lstStyle/>
          <a:p>
            <a:pPr>
              <a:lnSpc>
                <a:spcPct val="120000"/>
              </a:lnSpc>
            </a:pPr>
            <a:r>
              <a:rPr lang="zh-CN" altLang="en-US" sz="2000" b="1" spc="-10" dirty="0">
                <a:solidFill>
                  <a:schemeClr val="tx1">
                    <a:lumMod val="85000"/>
                    <a:lumOff val="15000"/>
                  </a:schemeClr>
                </a:solidFill>
                <a:latin typeface="+mn-ea"/>
              </a:rPr>
              <a:t>★中国软件开源创新大赛（全国高校绿色创新大赛）</a:t>
            </a:r>
            <a:endParaRPr lang="en-US" altLang="zh-CN" sz="2000" spc="-10" dirty="0">
              <a:solidFill>
                <a:schemeClr val="tx1">
                  <a:lumMod val="85000"/>
                  <a:lumOff val="15000"/>
                </a:schemeClr>
              </a:solidFill>
              <a:latin typeface="+mn-ea"/>
            </a:endParaRPr>
          </a:p>
        </p:txBody>
      </p:sp>
      <p:pic>
        <p:nvPicPr>
          <p:cNvPr id="9" name="图片 8">
            <a:extLst>
              <a:ext uri="{FF2B5EF4-FFF2-40B4-BE49-F238E27FC236}">
                <a16:creationId xmlns:a16="http://schemas.microsoft.com/office/drawing/2014/main" id="{15ABC247-EF57-592E-3285-AFDB7A93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4012" y="1676983"/>
            <a:ext cx="2414438" cy="4326673"/>
          </a:xfrm>
          <a:prstGeom prst="rect">
            <a:avLst/>
          </a:prstGeom>
        </p:spPr>
      </p:pic>
    </p:spTree>
    <p:extLst>
      <p:ext uri="{BB962C8B-B14F-4D97-AF65-F5344CB8AC3E}">
        <p14:creationId xmlns:p14="http://schemas.microsoft.com/office/powerpoint/2010/main" val="350713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984431"/>
            <a:ext cx="7804297" cy="426497"/>
          </a:xfrm>
        </p:spPr>
        <p:txBody>
          <a:bodyPr/>
          <a:lstStyle/>
          <a:p>
            <a:pPr marL="0" indent="0" algn="ctr">
              <a:buNone/>
            </a:pPr>
            <a:r>
              <a:rPr lang="zh-CN" altLang="en-US" dirty="0"/>
              <a:t>祝大家在后续的竞赛生涯中取得佳绩！</a:t>
            </a:r>
          </a:p>
        </p:txBody>
      </p:sp>
      <p:pic>
        <p:nvPicPr>
          <p:cNvPr id="4" name="图片 3">
            <a:extLst>
              <a:ext uri="{FF2B5EF4-FFF2-40B4-BE49-F238E27FC236}">
                <a16:creationId xmlns:a16="http://schemas.microsoft.com/office/drawing/2014/main" id="{BDB516DF-6669-06EB-BADC-FC4B7A7E22D0}"/>
              </a:ext>
            </a:extLst>
          </p:cNvPr>
          <p:cNvPicPr>
            <a:picLocks noChangeAspect="1"/>
          </p:cNvPicPr>
          <p:nvPr/>
        </p:nvPicPr>
        <p:blipFill rotWithShape="1">
          <a:blip r:embed="rId2">
            <a:extLst>
              <a:ext uri="{28A0092B-C50C-407E-A947-70E740481C1C}">
                <a14:useLocalDpi xmlns:a14="http://schemas.microsoft.com/office/drawing/2010/main" val="0"/>
              </a:ext>
            </a:extLst>
          </a:blip>
          <a:srcRect t="19536" b="17985"/>
          <a:stretch/>
        </p:blipFill>
        <p:spPr>
          <a:xfrm>
            <a:off x="7804297" y="1268467"/>
            <a:ext cx="3325416" cy="4284921"/>
          </a:xfrm>
          <a:prstGeom prst="rect">
            <a:avLst/>
          </a:prstGeom>
        </p:spPr>
      </p:pic>
    </p:spTree>
    <p:extLst>
      <p:ext uri="{BB962C8B-B14F-4D97-AF65-F5344CB8AC3E}">
        <p14:creationId xmlns:p14="http://schemas.microsoft.com/office/powerpoint/2010/main" val="265424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4401205"/>
          </a:xfrm>
          <a:prstGeom prst="rect">
            <a:avLst/>
          </a:prstGeom>
          <a:noFill/>
        </p:spPr>
        <p:txBody>
          <a:bodyPr wrap="square">
            <a:spAutoFit/>
          </a:bodyPr>
          <a:lstStyle/>
          <a:p>
            <a:pPr algn="l"/>
            <a:r>
              <a:rPr lang="zh-CN" altLang="en-US" sz="2000" b="1" i="0" spc="-10" dirty="0">
                <a:effectLst/>
                <a:latin typeface="+mn-ea"/>
                <a:ea typeface="microsoft yahei" panose="020B0503020204020204" pitchFamily="34" charset="-122"/>
              </a:rPr>
              <a:t>②</a:t>
            </a:r>
            <a:r>
              <a:rPr lang="zh-CN" altLang="en-US" sz="2000" b="1" i="0" dirty="0">
                <a:effectLst/>
                <a:latin typeface="microsoft yahei" panose="020B0503020204020204" pitchFamily="34" charset="-122"/>
                <a:ea typeface="microsoft yahei" panose="020B0503020204020204" pitchFamily="34" charset="-122"/>
              </a:rPr>
              <a:t>“青年红色筑梦之旅”</a:t>
            </a:r>
            <a:r>
              <a:rPr lang="zh-CN" altLang="en-US" sz="2000" b="1" spc="-10" dirty="0">
                <a:latin typeface="+mn-ea"/>
              </a:rPr>
              <a:t>赛道</a:t>
            </a:r>
            <a:endParaRPr lang="en-US" altLang="zh-CN" sz="2000" b="1" spc="-10" dirty="0">
              <a:latin typeface="+mn-ea"/>
            </a:endParaRPr>
          </a:p>
          <a:p>
            <a:pPr algn="l"/>
            <a:endParaRPr lang="en-US" altLang="zh-CN" sz="2000" b="0" i="0" dirty="0">
              <a:effectLst/>
              <a:latin typeface="microsoft yahei" panose="020B0503020204020204" pitchFamily="34" charset="-122"/>
              <a:ea typeface="microsoft yahei" panose="020B0503020204020204" pitchFamily="34" charset="-122"/>
            </a:endParaRPr>
          </a:p>
          <a:p>
            <a:pPr algn="l"/>
            <a:r>
              <a:rPr lang="zh-CN" altLang="en-US" sz="2000" b="0" i="0" dirty="0">
                <a:effectLst/>
                <a:latin typeface="microsoft yahei" panose="020B0503020204020204" pitchFamily="34" charset="-122"/>
                <a:ea typeface="microsoft yahei" panose="020B0503020204020204" pitchFamily="34" charset="-122"/>
              </a:rPr>
              <a:t>分为</a:t>
            </a:r>
            <a:r>
              <a:rPr lang="zh-CN" altLang="en-US" sz="2000" b="1" i="0" dirty="0">
                <a:effectLst/>
                <a:latin typeface="microsoft yahei" panose="020B0503020204020204" pitchFamily="34" charset="-122"/>
                <a:ea typeface="microsoft yahei" panose="020B0503020204020204" pitchFamily="34" charset="-122"/>
              </a:rPr>
              <a:t>公益组、创意组、创业组</a:t>
            </a:r>
            <a:r>
              <a:rPr lang="zh-CN" altLang="en-US" sz="2000" b="0" i="0" dirty="0">
                <a:effectLst/>
                <a:latin typeface="microsoft yahei" panose="020B0503020204020204" pitchFamily="34" charset="-122"/>
                <a:ea typeface="microsoft yahei" panose="020B0503020204020204" pitchFamily="34" charset="-122"/>
              </a:rPr>
              <a:t>。参赛项目应在</a:t>
            </a:r>
            <a:r>
              <a:rPr lang="zh-CN" altLang="en-US" sz="2000" b="1" i="0" dirty="0">
                <a:effectLst/>
                <a:latin typeface="microsoft yahei" panose="020B0503020204020204" pitchFamily="34" charset="-122"/>
                <a:ea typeface="microsoft yahei" panose="020B0503020204020204" pitchFamily="34" charset="-122"/>
              </a:rPr>
              <a:t>乡村振兴、城乡社区治理、公益服务领域</a:t>
            </a:r>
            <a:r>
              <a:rPr lang="zh-CN" altLang="en-US" sz="2000" b="0" i="0" dirty="0">
                <a:effectLst/>
                <a:latin typeface="microsoft yahei" panose="020B0503020204020204" pitchFamily="34" charset="-122"/>
                <a:ea typeface="microsoft yahei" panose="020B0503020204020204" pitchFamily="34" charset="-122"/>
              </a:rPr>
              <a:t>取得良好成效。（比较合适的项目包括寒暑假社会实践等）</a:t>
            </a:r>
            <a:endParaRPr lang="en-US" altLang="zh-CN" sz="2000" b="0" i="0" dirty="0">
              <a:effectLst/>
              <a:latin typeface="microsoft yahei" panose="020B0503020204020204" pitchFamily="34" charset="-122"/>
              <a:ea typeface="microsoft yahei" panose="020B0503020204020204" pitchFamily="34" charset="-122"/>
            </a:endParaRPr>
          </a:p>
          <a:p>
            <a:pPr algn="l"/>
            <a:r>
              <a:rPr lang="zh-CN" altLang="en-US" sz="2000" b="0" i="0" dirty="0">
                <a:effectLst/>
                <a:latin typeface="microsoft yahei" panose="020B0503020204020204" pitchFamily="34" charset="-122"/>
                <a:ea typeface="microsoft yahei" panose="020B0503020204020204" pitchFamily="34" charset="-122"/>
              </a:rPr>
              <a:t>主要是引导师生扎根基层创新创业，推动乡村建设振兴取得新进展、农业农村现代化迈出新步伐。内容可围绕乡村“产业振兴、人才振兴、文化振兴、生态振兴”，在推进农业农村、城乡社区经济社会发展等方面有创新性、实效性和可持续性。</a:t>
            </a:r>
            <a:endParaRPr lang="en-US" altLang="zh-CN" sz="2000" b="0" i="0" dirty="0">
              <a:effectLst/>
              <a:latin typeface="microsoft yahei" panose="020B0503020204020204" pitchFamily="34" charset="-122"/>
              <a:ea typeface="microsoft yahei" panose="020B0503020204020204" pitchFamily="34" charset="-122"/>
            </a:endParaRPr>
          </a:p>
          <a:p>
            <a:pPr algn="l"/>
            <a:endParaRPr lang="en-US" altLang="zh-CN" sz="2000" spc="-10" dirty="0">
              <a:latin typeface="microsoft yahei" panose="020B0503020204020204" pitchFamily="34" charset="-122"/>
              <a:ea typeface="microsoft yahei" panose="020B0503020204020204" pitchFamily="34" charset="-122"/>
            </a:endParaRPr>
          </a:p>
          <a:p>
            <a:pPr algn="l"/>
            <a:endParaRPr lang="en-US" altLang="zh-CN" sz="2000" spc="-10" dirty="0">
              <a:latin typeface="microsoft yahei" panose="020B0503020204020204" pitchFamily="34" charset="-122"/>
              <a:ea typeface="microsoft yahei" panose="020B0503020204020204" pitchFamily="34" charset="-122"/>
            </a:endParaRPr>
          </a:p>
          <a:p>
            <a:pPr algn="l"/>
            <a:r>
              <a:rPr lang="zh-CN" altLang="en-US" sz="2000" b="1" spc="-10" dirty="0">
                <a:latin typeface="microsoft yahei" panose="020B0503020204020204" pitchFamily="34" charset="-122"/>
                <a:ea typeface="microsoft yahei" panose="020B0503020204020204" pitchFamily="34" charset="-122"/>
              </a:rPr>
              <a:t>③产业命题赛道</a:t>
            </a:r>
            <a:endParaRPr lang="en-US" altLang="zh-CN" sz="2000" b="1" spc="-10" dirty="0">
              <a:latin typeface="microsoft yahei" panose="020B0503020204020204" pitchFamily="34" charset="-122"/>
              <a:ea typeface="microsoft yahei" panose="020B0503020204020204" pitchFamily="34" charset="-122"/>
            </a:endParaRPr>
          </a:p>
          <a:p>
            <a:pPr algn="l"/>
            <a:endParaRPr lang="en-US" altLang="zh-CN" sz="2000" spc="-10" dirty="0">
              <a:latin typeface="microsoft yahei" panose="020B0503020204020204" pitchFamily="34" charset="-122"/>
              <a:ea typeface="microsoft yahei" panose="020B0503020204020204" pitchFamily="34" charset="-122"/>
            </a:endParaRPr>
          </a:p>
          <a:p>
            <a:pPr algn="l"/>
            <a:r>
              <a:rPr lang="zh-CN" altLang="en-US" sz="2000" spc="-10" dirty="0">
                <a:latin typeface="microsoft yahei" panose="020B0503020204020204" pitchFamily="34" charset="-122"/>
                <a:ea typeface="microsoft yahei" panose="020B0503020204020204" pitchFamily="34" charset="-122"/>
              </a:rPr>
              <a:t>由实际企业依据当前行业内待解决的具体问题发布命题（例如华为每年都会发布很多问题），一般都是实验室团队拿成果（论文、代码、模型等）参赛。每年有近千个命题，可自由选择擅长的领域。在我个人理解上，很像是做一个</a:t>
            </a:r>
            <a:r>
              <a:rPr lang="zh-CN" altLang="en-US" sz="2000" b="1" spc="-10" dirty="0">
                <a:latin typeface="microsoft yahei" panose="020B0503020204020204" pitchFamily="34" charset="-122"/>
                <a:ea typeface="microsoft yahei" panose="020B0503020204020204" pitchFamily="34" charset="-122"/>
              </a:rPr>
              <a:t>外包的小项目</a:t>
            </a:r>
            <a:r>
              <a:rPr lang="zh-CN" altLang="en-US" sz="2000" spc="-10" dirty="0">
                <a:latin typeface="microsoft yahei" panose="020B0503020204020204" pitchFamily="34" charset="-122"/>
                <a:ea typeface="microsoft yahei" panose="020B0503020204020204" pitchFamily="34" charset="-122"/>
              </a:rPr>
              <a:t>，企业是甲方。</a:t>
            </a:r>
            <a:endParaRPr lang="en-US" altLang="zh-CN" sz="2000" spc="-10" dirty="0">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234635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5324535"/>
          </a:xfrm>
          <a:prstGeom prst="rect">
            <a:avLst/>
          </a:prstGeom>
          <a:noFill/>
        </p:spPr>
        <p:txBody>
          <a:bodyPr wrap="square">
            <a:spAutoFit/>
          </a:bodyPr>
          <a:lstStyle/>
          <a:p>
            <a:pPr algn="l"/>
            <a:r>
              <a:rPr lang="zh-CN" altLang="en-US" sz="2000" b="1" spc="-10" dirty="0">
                <a:solidFill>
                  <a:srgbClr val="E60012"/>
                </a:solidFill>
                <a:latin typeface="+mn-ea"/>
              </a:rPr>
              <a:t>产业命题</a:t>
            </a:r>
            <a:r>
              <a:rPr lang="zh-CN" altLang="en-US" sz="2000" b="1" spc="-10" dirty="0">
                <a:solidFill>
                  <a:schemeClr val="tx1">
                    <a:lumMod val="85000"/>
                    <a:lumOff val="15000"/>
                  </a:schemeClr>
                </a:solidFill>
                <a:latin typeface="+mn-ea"/>
              </a:rPr>
              <a:t>的例子：</a:t>
            </a:r>
            <a:endParaRPr lang="en-US" altLang="zh-CN" sz="2000" b="1" spc="-10" dirty="0">
              <a:solidFill>
                <a:schemeClr val="tx1">
                  <a:lumMod val="85000"/>
                  <a:lumOff val="15000"/>
                </a:schemeClr>
              </a:solidFill>
              <a:latin typeface="+mn-ea"/>
            </a:endParaRPr>
          </a:p>
          <a:p>
            <a:pPr algn="l"/>
            <a:endParaRPr lang="en-US" altLang="zh-CN" sz="2000" b="1" spc="-10" dirty="0">
              <a:solidFill>
                <a:schemeClr val="tx1">
                  <a:lumMod val="85000"/>
                  <a:lumOff val="15000"/>
                </a:schemeClr>
              </a:solidFill>
              <a:latin typeface="+mn-ea"/>
            </a:endParaRPr>
          </a:p>
          <a:p>
            <a:r>
              <a:rPr lang="zh-CN" altLang="en-US" sz="2000" b="1" i="0" dirty="0">
                <a:effectLst/>
                <a:latin typeface="Helvetica Neue"/>
              </a:rPr>
              <a:t>鲲鹏</a:t>
            </a:r>
            <a:r>
              <a:rPr lang="en-US" altLang="zh-CN" sz="2000" b="1" i="0" dirty="0" err="1">
                <a:effectLst/>
                <a:latin typeface="Helvetica Neue"/>
              </a:rPr>
              <a:t>BoostKit</a:t>
            </a:r>
            <a:r>
              <a:rPr lang="zh-CN" altLang="en-US" sz="2000" b="1" i="0" dirty="0">
                <a:effectLst/>
                <a:latin typeface="Helvetica Neue"/>
              </a:rPr>
              <a:t>大数据机器学习算法</a:t>
            </a:r>
            <a:r>
              <a:rPr lang="zh-CN" altLang="en-US" sz="2000" b="1" i="0" dirty="0">
                <a:solidFill>
                  <a:srgbClr val="FF0000"/>
                </a:solidFill>
                <a:effectLst/>
                <a:latin typeface="Helvetica Neue"/>
              </a:rPr>
              <a:t>优化 </a:t>
            </a:r>
            <a:r>
              <a:rPr lang="en-US" altLang="zh-CN" sz="2000" b="1" dirty="0">
                <a:latin typeface="Helvetica Neue"/>
              </a:rPr>
              <a:t>- </a:t>
            </a:r>
            <a:r>
              <a:rPr lang="zh-CN" altLang="en-US" sz="2000" b="1" dirty="0">
                <a:latin typeface="Helvetica Neue"/>
              </a:rPr>
              <a:t>华为技术有限公司</a:t>
            </a:r>
            <a:r>
              <a:rPr lang="zh-CN" altLang="en-US" sz="2000" b="1" i="0" spc="-10" dirty="0">
                <a:solidFill>
                  <a:schemeClr val="tx1">
                    <a:lumMod val="85000"/>
                    <a:lumOff val="15000"/>
                  </a:schemeClr>
                </a:solidFill>
                <a:effectLst/>
                <a:latin typeface="+mn-ea"/>
              </a:rPr>
              <a:t>（</a:t>
            </a:r>
            <a:r>
              <a:rPr lang="en-US" altLang="zh-CN" sz="2000" b="1" i="0" spc="-10" dirty="0">
                <a:solidFill>
                  <a:schemeClr val="tx1">
                    <a:lumMod val="85000"/>
                    <a:lumOff val="15000"/>
                  </a:schemeClr>
                </a:solidFill>
                <a:effectLst/>
                <a:latin typeface="+mn-ea"/>
              </a:rPr>
              <a:t>2022</a:t>
            </a:r>
            <a:r>
              <a:rPr lang="zh-CN" altLang="en-US" sz="2000" b="1" i="0" spc="-10" dirty="0">
                <a:solidFill>
                  <a:schemeClr val="tx1">
                    <a:lumMod val="85000"/>
                    <a:lumOff val="15000"/>
                  </a:schemeClr>
                </a:solidFill>
                <a:effectLst/>
                <a:latin typeface="+mn-ea"/>
              </a:rPr>
              <a:t>年互联网</a:t>
            </a:r>
            <a:r>
              <a:rPr lang="en-US" altLang="zh-CN" sz="2000" b="1" i="0" spc="-10" dirty="0">
                <a:solidFill>
                  <a:schemeClr val="tx1">
                    <a:lumMod val="85000"/>
                    <a:lumOff val="15000"/>
                  </a:schemeClr>
                </a:solidFill>
                <a:effectLst/>
                <a:latin typeface="+mn-ea"/>
              </a:rPr>
              <a:t>+</a:t>
            </a:r>
            <a:r>
              <a:rPr lang="zh-CN" altLang="en-US" sz="2000" b="1" spc="-10" dirty="0">
                <a:solidFill>
                  <a:schemeClr val="tx1">
                    <a:lumMod val="85000"/>
                    <a:lumOff val="15000"/>
                  </a:schemeClr>
                </a:solidFill>
                <a:latin typeface="+mn-ea"/>
              </a:rPr>
              <a:t>比</a:t>
            </a:r>
            <a:r>
              <a:rPr lang="zh-CN" altLang="en-US" sz="2000" b="1" i="0" spc="-10" dirty="0">
                <a:solidFill>
                  <a:schemeClr val="tx1">
                    <a:lumMod val="85000"/>
                    <a:lumOff val="15000"/>
                  </a:schemeClr>
                </a:solidFill>
                <a:effectLst/>
                <a:latin typeface="+mn-ea"/>
              </a:rPr>
              <a:t>赛）</a:t>
            </a:r>
            <a:endParaRPr lang="en-US" altLang="zh-CN" sz="2000" b="1" i="0" spc="-10" dirty="0">
              <a:solidFill>
                <a:schemeClr val="tx1">
                  <a:lumMod val="85000"/>
                  <a:lumOff val="15000"/>
                </a:schemeClr>
              </a:solidFill>
              <a:effectLst/>
              <a:latin typeface="+mn-ea"/>
            </a:endParaRPr>
          </a:p>
          <a:p>
            <a:endParaRPr lang="en-US" altLang="zh-CN" sz="2000" b="1" i="0" spc="-10" dirty="0">
              <a:solidFill>
                <a:schemeClr val="tx1">
                  <a:lumMod val="85000"/>
                  <a:lumOff val="15000"/>
                </a:schemeClr>
              </a:solidFill>
              <a:effectLst/>
              <a:latin typeface="+mn-ea"/>
            </a:endParaRPr>
          </a:p>
          <a:p>
            <a:r>
              <a:rPr lang="en-US" altLang="zh-CN" sz="2000" b="0" i="0" dirty="0">
                <a:effectLst/>
                <a:latin typeface="Helvetica Neue"/>
              </a:rPr>
              <a:t>Spark </a:t>
            </a:r>
            <a:r>
              <a:rPr lang="en-US" altLang="zh-CN" sz="2000" b="0" i="0" dirty="0" err="1">
                <a:effectLst/>
                <a:latin typeface="Helvetica Neue"/>
              </a:rPr>
              <a:t>Mllib</a:t>
            </a:r>
            <a:r>
              <a:rPr lang="zh-CN" altLang="en-US" sz="2000" b="0" i="0" dirty="0">
                <a:effectLst/>
                <a:latin typeface="Helvetica Neue"/>
              </a:rPr>
              <a:t>提供多种分类和聚类分析算法，例如随机森林、决策树、</a:t>
            </a:r>
            <a:r>
              <a:rPr lang="en-US" altLang="zh-CN" sz="2000" b="0" i="0" dirty="0" err="1">
                <a:effectLst/>
                <a:latin typeface="Helvetica Neue"/>
              </a:rPr>
              <a:t>Kmeans</a:t>
            </a:r>
            <a:r>
              <a:rPr lang="zh-CN" altLang="en-US" sz="2000" b="0" i="0" dirty="0">
                <a:effectLst/>
                <a:latin typeface="Helvetica Neue"/>
              </a:rPr>
              <a:t>、</a:t>
            </a:r>
            <a:r>
              <a:rPr lang="en-US" altLang="zh-CN" sz="2000" b="0" i="0" dirty="0">
                <a:effectLst/>
                <a:latin typeface="Helvetica Neue"/>
              </a:rPr>
              <a:t>LDA</a:t>
            </a:r>
            <a:r>
              <a:rPr lang="zh-CN" altLang="en-US" sz="2000" b="0" i="0" dirty="0">
                <a:effectLst/>
                <a:latin typeface="Helvetica Neue"/>
              </a:rPr>
              <a:t>等，用于将数据集中在某些方面相似的数据成员进行分类划分。 分类和聚类算法可以支撑的应用包括：金融行业中用于保险客户信用分析；政府行业中用于网络舆情分析；运营商行业中用于识别用户套餐适配。 </a:t>
            </a:r>
            <a:r>
              <a:rPr lang="en-US" altLang="zh-CN" sz="2000" b="0" i="0" dirty="0">
                <a:effectLst/>
                <a:latin typeface="Helvetica Neue"/>
              </a:rPr>
              <a:t>Spark</a:t>
            </a:r>
            <a:r>
              <a:rPr lang="zh-CN" altLang="en-US" sz="2000" b="0" i="0" dirty="0">
                <a:effectLst/>
                <a:latin typeface="Helvetica Neue"/>
              </a:rPr>
              <a:t>开源组件的原生分布式算法，算法复杂度高，多并发下的分布式实现线性度差，计算效率低，无法满足实际业务需求，期望从算法技术原理、鲲鹏亲和性适配角度，</a:t>
            </a:r>
            <a:r>
              <a:rPr lang="zh-CN" altLang="en-US" sz="2000" b="0" i="0" dirty="0">
                <a:solidFill>
                  <a:srgbClr val="FF0000"/>
                </a:solidFill>
                <a:effectLst/>
                <a:latin typeface="Helvetica Neue"/>
              </a:rPr>
              <a:t>优化算法计算效率，相比原生算法在精度不下降的情况下性能提升</a:t>
            </a:r>
            <a:r>
              <a:rPr lang="en-US" altLang="zh-CN" sz="2000" b="0" i="0" dirty="0">
                <a:solidFill>
                  <a:srgbClr val="FF0000"/>
                </a:solidFill>
                <a:effectLst/>
                <a:latin typeface="Helvetica Neue"/>
              </a:rPr>
              <a:t>50%</a:t>
            </a:r>
            <a:r>
              <a:rPr lang="zh-CN" altLang="en-US" sz="2000" b="0" i="0" dirty="0">
                <a:solidFill>
                  <a:srgbClr val="FF0000"/>
                </a:solidFill>
                <a:effectLst/>
                <a:latin typeface="Helvetica Neue"/>
              </a:rPr>
              <a:t>以上</a:t>
            </a:r>
            <a:r>
              <a:rPr lang="zh-CN" altLang="en-US" sz="2000" b="0" i="0" dirty="0">
                <a:effectLst/>
                <a:latin typeface="Helvetica Neue"/>
              </a:rPr>
              <a:t>。服务器规格限制：一个队伍</a:t>
            </a:r>
            <a:r>
              <a:rPr lang="en-US" altLang="zh-CN" sz="2000" b="0" i="0" dirty="0">
                <a:effectLst/>
                <a:latin typeface="Helvetica Neue"/>
              </a:rPr>
              <a:t>3</a:t>
            </a:r>
            <a:r>
              <a:rPr lang="zh-CN" altLang="en-US" sz="2000" b="0" i="0" dirty="0">
                <a:effectLst/>
                <a:latin typeface="Helvetica Neue"/>
              </a:rPr>
              <a:t>台虚拟机，每台虚拟机的规格：华为云鲲鹏通用计算增强型</a:t>
            </a:r>
            <a:r>
              <a:rPr lang="en-US" altLang="zh-CN" sz="2000" b="0" i="0" dirty="0">
                <a:effectLst/>
                <a:latin typeface="Helvetica Neue"/>
              </a:rPr>
              <a:t>ECS 8</a:t>
            </a:r>
            <a:r>
              <a:rPr lang="zh-CN" altLang="en-US" sz="2000" b="0" i="0" dirty="0">
                <a:effectLst/>
                <a:latin typeface="Helvetica Neue"/>
              </a:rPr>
              <a:t>核、</a:t>
            </a:r>
            <a:r>
              <a:rPr lang="en-US" altLang="zh-CN" sz="2000" b="0" i="0" dirty="0">
                <a:effectLst/>
                <a:latin typeface="Helvetica Neue"/>
              </a:rPr>
              <a:t>32GB</a:t>
            </a:r>
            <a:r>
              <a:rPr lang="zh-CN" altLang="en-US" sz="2000" b="0" i="0" dirty="0">
                <a:effectLst/>
                <a:latin typeface="Helvetica Neue"/>
              </a:rPr>
              <a:t>内存。系统盘：高</a:t>
            </a:r>
            <a:r>
              <a:rPr lang="en-US" altLang="zh-CN" sz="2000" b="0" i="0" dirty="0">
                <a:effectLst/>
                <a:latin typeface="Helvetica Neue"/>
              </a:rPr>
              <a:t>IO 40GB</a:t>
            </a:r>
            <a:r>
              <a:rPr lang="zh-CN" altLang="en-US" sz="2000" b="0" i="0" dirty="0">
                <a:effectLst/>
                <a:latin typeface="Helvetica Neue"/>
              </a:rPr>
              <a:t>；数据盘：高</a:t>
            </a:r>
            <a:r>
              <a:rPr lang="en-US" altLang="zh-CN" sz="2000" b="0" i="0" dirty="0">
                <a:effectLst/>
                <a:latin typeface="Helvetica Neue"/>
              </a:rPr>
              <a:t>IO 500GB</a:t>
            </a:r>
            <a:r>
              <a:rPr lang="zh-CN" altLang="en-US" sz="2000" b="0" i="0" dirty="0">
                <a:effectLst/>
                <a:latin typeface="Helvetica Neue"/>
              </a:rPr>
              <a:t>；带宽</a:t>
            </a:r>
            <a:r>
              <a:rPr lang="en-US" altLang="zh-CN" sz="2000" b="0" i="0" dirty="0">
                <a:effectLst/>
                <a:latin typeface="Helvetica Neue"/>
              </a:rPr>
              <a:t>4Mbit/s</a:t>
            </a:r>
            <a:r>
              <a:rPr lang="zh-CN" altLang="en-US" sz="2000" b="0" i="0" dirty="0">
                <a:effectLst/>
                <a:latin typeface="Helvetica Neue"/>
              </a:rPr>
              <a:t>。操作系统：</a:t>
            </a:r>
            <a:r>
              <a:rPr lang="en-US" altLang="zh-CN" sz="2000" b="0" i="0" dirty="0" err="1">
                <a:effectLst/>
                <a:latin typeface="Helvetica Neue"/>
              </a:rPr>
              <a:t>openEuler</a:t>
            </a:r>
            <a:r>
              <a:rPr lang="en-US" altLang="zh-CN" sz="2000" b="0" i="0" dirty="0">
                <a:effectLst/>
                <a:latin typeface="Helvetica Neue"/>
              </a:rPr>
              <a:t> 20.03 64bit with ARM</a:t>
            </a:r>
          </a:p>
          <a:p>
            <a:endParaRPr lang="en-US" altLang="zh-CN" sz="2000" b="0" i="0" dirty="0">
              <a:effectLst/>
              <a:latin typeface="Helvetica Neue"/>
            </a:endParaRPr>
          </a:p>
          <a:p>
            <a:r>
              <a:rPr lang="en-US" altLang="zh-CN" sz="2000" b="0" i="0" dirty="0">
                <a:effectLst/>
                <a:latin typeface="Helvetica Neue"/>
              </a:rPr>
              <a:t>【</a:t>
            </a:r>
            <a:r>
              <a:rPr lang="zh-CN" altLang="en-US" sz="2000" b="0" i="0" dirty="0">
                <a:effectLst/>
                <a:latin typeface="Helvetica Neue"/>
              </a:rPr>
              <a:t>答题要求</a:t>
            </a:r>
            <a:r>
              <a:rPr lang="en-US" altLang="zh-CN" sz="2000" b="0" i="0" dirty="0">
                <a:effectLst/>
                <a:latin typeface="Helvetica Neue"/>
              </a:rPr>
              <a:t>】1</a:t>
            </a:r>
            <a:r>
              <a:rPr lang="zh-CN" altLang="en-US" sz="2000" b="0" i="0" dirty="0">
                <a:effectLst/>
                <a:latin typeface="Helvetica Neue"/>
              </a:rPr>
              <a:t>、算法交付软件需要可以运行在</a:t>
            </a:r>
            <a:r>
              <a:rPr lang="en-US" altLang="zh-CN" sz="2000" b="0" i="0" dirty="0">
                <a:effectLst/>
                <a:latin typeface="Helvetica Neue"/>
              </a:rPr>
              <a:t>Spark</a:t>
            </a:r>
            <a:r>
              <a:rPr lang="zh-CN" altLang="en-US" sz="2000" b="0" i="0" dirty="0">
                <a:effectLst/>
                <a:latin typeface="Helvetica Neue"/>
              </a:rPr>
              <a:t>分布式平台上，并提供部署运行的指导文档。 </a:t>
            </a:r>
            <a:r>
              <a:rPr lang="en-US" altLang="zh-CN" sz="2000" b="0" i="0" dirty="0">
                <a:effectLst/>
                <a:latin typeface="Helvetica Neue"/>
              </a:rPr>
              <a:t>2</a:t>
            </a:r>
            <a:r>
              <a:rPr lang="zh-CN" altLang="en-US" sz="2000" b="0" i="0" dirty="0">
                <a:effectLst/>
                <a:latin typeface="Helvetica Neue"/>
              </a:rPr>
              <a:t>、保持原生算法的对外使用接口，与开源</a:t>
            </a:r>
            <a:r>
              <a:rPr lang="en-US" altLang="zh-CN" sz="2000" b="0" i="0" dirty="0">
                <a:effectLst/>
                <a:latin typeface="Helvetica Neue"/>
              </a:rPr>
              <a:t>Spark</a:t>
            </a:r>
            <a:r>
              <a:rPr lang="zh-CN" altLang="en-US" sz="2000" b="0" i="0" dirty="0">
                <a:effectLst/>
                <a:latin typeface="Helvetica Neue"/>
              </a:rPr>
              <a:t>算法一致。</a:t>
            </a:r>
            <a:r>
              <a:rPr lang="en-US" altLang="zh-CN" sz="2000" b="0" i="0" dirty="0">
                <a:effectLst/>
                <a:latin typeface="Helvetica Neue"/>
              </a:rPr>
              <a:t>3</a:t>
            </a:r>
            <a:r>
              <a:rPr lang="zh-CN" altLang="en-US" sz="2000" b="0" i="0" dirty="0">
                <a:effectLst/>
                <a:latin typeface="Helvetica Neue"/>
              </a:rPr>
              <a:t>、在保证算法精度不下降的情况下，优化算法相比</a:t>
            </a:r>
            <a:r>
              <a:rPr lang="en-US" altLang="zh-CN" sz="2000" b="0" i="0" dirty="0">
                <a:effectLst/>
                <a:latin typeface="Helvetica Neue"/>
              </a:rPr>
              <a:t>Spark</a:t>
            </a:r>
            <a:r>
              <a:rPr lang="zh-CN" altLang="en-US" sz="2000" b="0" i="0" dirty="0">
                <a:effectLst/>
                <a:latin typeface="Helvetica Neue"/>
              </a:rPr>
              <a:t>原生算法性能提升</a:t>
            </a:r>
            <a:r>
              <a:rPr lang="en-US" altLang="zh-CN" sz="2000" b="0" i="0" dirty="0">
                <a:effectLst/>
                <a:latin typeface="Helvetica Neue"/>
              </a:rPr>
              <a:t>50%</a:t>
            </a:r>
            <a:r>
              <a:rPr lang="zh-CN" altLang="en-US" sz="2000" b="0" i="0" dirty="0">
                <a:effectLst/>
                <a:latin typeface="Helvetica Neue"/>
              </a:rPr>
              <a:t>以上。提示：从鲲鹏亲和性（多核并发、数据结构优化、通信优化）和算法原理（降低算法计算复杂度）优化</a:t>
            </a:r>
            <a:r>
              <a:rPr lang="en-US" altLang="zh-CN" sz="2000" b="0" i="0" dirty="0">
                <a:effectLst/>
                <a:latin typeface="Helvetica Neue"/>
              </a:rPr>
              <a:t>Spark</a:t>
            </a:r>
            <a:r>
              <a:rPr lang="zh-CN" altLang="en-US" sz="2000" b="0" i="0" dirty="0">
                <a:effectLst/>
                <a:latin typeface="Helvetica Neue"/>
              </a:rPr>
              <a:t>的分类聚类算法。</a:t>
            </a:r>
            <a:endParaRPr lang="zh-CN" altLang="en-US" sz="2000" b="1" i="0" dirty="0">
              <a:effectLst/>
              <a:latin typeface="Helvetica Neue"/>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spTree>
    <p:extLst>
      <p:ext uri="{BB962C8B-B14F-4D97-AF65-F5344CB8AC3E}">
        <p14:creationId xmlns:p14="http://schemas.microsoft.com/office/powerpoint/2010/main" val="3409500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a:xfrm>
            <a:off x="566738" y="265113"/>
            <a:ext cx="4837112" cy="427037"/>
          </a:xfrm>
        </p:spPr>
        <p:txBody>
          <a:bodyPr/>
          <a:lstStyle/>
          <a:p>
            <a:pPr marL="0" indent="0">
              <a:buNone/>
            </a:pPr>
            <a:r>
              <a:rPr lang="zh-CN" altLang="en-US" dirty="0"/>
              <a:t>一、创新创业类比赛</a:t>
            </a:r>
          </a:p>
        </p:txBody>
      </p:sp>
      <p:sp>
        <p:nvSpPr>
          <p:cNvPr id="4" name="文本框 3">
            <a:extLst>
              <a:ext uri="{FF2B5EF4-FFF2-40B4-BE49-F238E27FC236}">
                <a16:creationId xmlns:a16="http://schemas.microsoft.com/office/drawing/2014/main" id="{099AE7E4-4ED6-73F7-820F-23660AEF60FA}"/>
              </a:ext>
            </a:extLst>
          </p:cNvPr>
          <p:cNvSpPr txBox="1"/>
          <p:nvPr/>
        </p:nvSpPr>
        <p:spPr>
          <a:xfrm>
            <a:off x="566738" y="997584"/>
            <a:ext cx="10948987" cy="1015663"/>
          </a:xfrm>
          <a:prstGeom prst="rect">
            <a:avLst/>
          </a:prstGeom>
          <a:noFill/>
        </p:spPr>
        <p:txBody>
          <a:bodyPr wrap="square">
            <a:spAutoFit/>
          </a:bodyPr>
          <a:lstStyle/>
          <a:p>
            <a:pPr algn="l"/>
            <a:r>
              <a:rPr lang="zh-CN" altLang="en-US" sz="2000" b="1" spc="-10" dirty="0">
                <a:solidFill>
                  <a:schemeClr val="tx1">
                    <a:lumMod val="85000"/>
                    <a:lumOff val="15000"/>
                  </a:schemeClr>
                </a:solidFill>
                <a:latin typeface="+mn-ea"/>
              </a:rPr>
              <a:t>回到前面的问题，什么是项目类型？</a:t>
            </a:r>
            <a:r>
              <a:rPr lang="en-US" altLang="zh-CN" sz="2000" b="1" spc="-10" dirty="0">
                <a:solidFill>
                  <a:schemeClr val="tx1">
                    <a:lumMod val="85000"/>
                    <a:lumOff val="15000"/>
                  </a:schemeClr>
                </a:solidFill>
                <a:latin typeface="+mn-ea"/>
              </a:rPr>
              <a:t>——</a:t>
            </a:r>
            <a:r>
              <a:rPr lang="zh-CN" altLang="en-US" sz="2000" b="1" i="0" dirty="0">
                <a:effectLst/>
                <a:latin typeface="microsoft yahei" panose="020B0503020204020204" pitchFamily="34" charset="-122"/>
                <a:ea typeface="microsoft yahei" panose="020B0503020204020204" pitchFamily="34" charset="-122"/>
              </a:rPr>
              <a:t>新工科、新医科、新农科、新文科</a:t>
            </a:r>
            <a:endParaRPr lang="en-US" altLang="zh-CN" sz="2000" b="1" spc="-10" dirty="0">
              <a:solidFill>
                <a:schemeClr val="tx1">
                  <a:lumMod val="85000"/>
                  <a:lumOff val="15000"/>
                </a:schemeClr>
              </a:solidFill>
              <a:latin typeface="+mn-ea"/>
            </a:endParaRPr>
          </a:p>
          <a:p>
            <a:pPr algn="l"/>
            <a:endParaRPr lang="en-US" altLang="zh-CN" sz="2000" b="1" spc="-10" dirty="0">
              <a:solidFill>
                <a:schemeClr val="tx1">
                  <a:lumMod val="85000"/>
                  <a:lumOff val="15000"/>
                </a:schemeClr>
              </a:solidFill>
              <a:latin typeface="+mn-ea"/>
            </a:endParaRPr>
          </a:p>
          <a:p>
            <a:pPr algn="l"/>
            <a:r>
              <a:rPr lang="zh-CN" altLang="en-US" sz="2000" b="1" spc="-10" dirty="0">
                <a:solidFill>
                  <a:schemeClr val="tx1">
                    <a:lumMod val="85000"/>
                    <a:lumOff val="15000"/>
                  </a:schemeClr>
                </a:solidFill>
                <a:latin typeface="+mn-ea"/>
              </a:rPr>
              <a:t>主赛道：</a:t>
            </a:r>
            <a:r>
              <a:rPr lang="zh-CN" altLang="en-US" sz="2000" spc="-10" dirty="0">
                <a:solidFill>
                  <a:srgbClr val="FF0000"/>
                </a:solidFill>
                <a:latin typeface="+mn-ea"/>
              </a:rPr>
              <a:t>（</a:t>
            </a:r>
            <a:r>
              <a:rPr lang="zh-CN" altLang="en-US" sz="2000" spc="-10" dirty="0">
                <a:solidFill>
                  <a:srgbClr val="FF0000"/>
                </a:solidFill>
                <a:latin typeface="microsoft yahei" panose="020B0503020204020204" pitchFamily="34" charset="-122"/>
                <a:ea typeface="microsoft yahei" panose="020B0503020204020204" pitchFamily="34" charset="-122"/>
              </a:rPr>
              <a:t>以</a:t>
            </a:r>
            <a:r>
              <a:rPr lang="en-US" altLang="zh-CN" sz="2000" spc="-10" dirty="0">
                <a:solidFill>
                  <a:srgbClr val="FF0000"/>
                </a:solidFill>
                <a:latin typeface="microsoft yahei" panose="020B0503020204020204" pitchFamily="34" charset="-122"/>
                <a:ea typeface="microsoft yahei" panose="020B0503020204020204" pitchFamily="34" charset="-122"/>
              </a:rPr>
              <a:t>2022</a:t>
            </a:r>
            <a:r>
              <a:rPr lang="zh-CN" altLang="en-US" sz="2000" spc="-10" dirty="0">
                <a:solidFill>
                  <a:srgbClr val="FF0000"/>
                </a:solidFill>
                <a:latin typeface="microsoft yahei" panose="020B0503020204020204" pitchFamily="34" charset="-122"/>
                <a:ea typeface="microsoft yahei" panose="020B0503020204020204" pitchFamily="34" charset="-122"/>
              </a:rPr>
              <a:t>年互联网</a:t>
            </a:r>
            <a:r>
              <a:rPr lang="en-US" altLang="zh-CN" sz="2000" spc="-10" dirty="0">
                <a:solidFill>
                  <a:srgbClr val="FF0000"/>
                </a:solidFill>
                <a:latin typeface="microsoft yahei" panose="020B0503020204020204" pitchFamily="34" charset="-122"/>
                <a:ea typeface="microsoft yahei" panose="020B0503020204020204" pitchFamily="34" charset="-122"/>
              </a:rPr>
              <a:t>+</a:t>
            </a:r>
            <a:r>
              <a:rPr lang="zh-CN" altLang="en-US" sz="2000" spc="-10" dirty="0">
                <a:solidFill>
                  <a:srgbClr val="FF0000"/>
                </a:solidFill>
                <a:latin typeface="microsoft yahei" panose="020B0503020204020204" pitchFamily="34" charset="-122"/>
                <a:ea typeface="microsoft yahei" panose="020B0503020204020204" pitchFamily="34" charset="-122"/>
              </a:rPr>
              <a:t>湖北省决赛结果为例）</a:t>
            </a:r>
            <a:endParaRPr lang="en-US" altLang="zh-CN" sz="2000" b="1" spc="-10" dirty="0">
              <a:solidFill>
                <a:schemeClr val="tx1">
                  <a:lumMod val="85000"/>
                  <a:lumOff val="15000"/>
                </a:schemeClr>
              </a:solidFill>
              <a:latin typeface="+mn-ea"/>
            </a:endParaRPr>
          </a:p>
        </p:txBody>
      </p:sp>
      <p:pic>
        <p:nvPicPr>
          <p:cNvPr id="6" name="图片 5">
            <a:extLst>
              <a:ext uri="{FF2B5EF4-FFF2-40B4-BE49-F238E27FC236}">
                <a16:creationId xmlns:a16="http://schemas.microsoft.com/office/drawing/2014/main" id="{67FC9AEC-DB22-CF73-480D-08C106B9FFF6}"/>
              </a:ext>
            </a:extLst>
          </p:cNvPr>
          <p:cNvPicPr>
            <a:picLocks noChangeAspect="1"/>
          </p:cNvPicPr>
          <p:nvPr/>
        </p:nvPicPr>
        <p:blipFill>
          <a:blip r:embed="rId3"/>
          <a:stretch>
            <a:fillRect/>
          </a:stretch>
        </p:blipFill>
        <p:spPr>
          <a:xfrm>
            <a:off x="4143367" y="181162"/>
            <a:ext cx="7481895" cy="733870"/>
          </a:xfrm>
          <a:prstGeom prst="rect">
            <a:avLst/>
          </a:prstGeom>
        </p:spPr>
      </p:pic>
      <p:graphicFrame>
        <p:nvGraphicFramePr>
          <p:cNvPr id="7" name="表格 6">
            <a:extLst>
              <a:ext uri="{FF2B5EF4-FFF2-40B4-BE49-F238E27FC236}">
                <a16:creationId xmlns:a16="http://schemas.microsoft.com/office/drawing/2014/main" id="{DA8A5ADA-6597-B1B5-8838-1B0F2E11B99C}"/>
              </a:ext>
            </a:extLst>
          </p:cNvPr>
          <p:cNvGraphicFramePr>
            <a:graphicFrameLocks noGrp="1"/>
          </p:cNvGraphicFramePr>
          <p:nvPr>
            <p:extLst>
              <p:ext uri="{D42A27DB-BD31-4B8C-83A1-F6EECF244321}">
                <p14:modId xmlns:p14="http://schemas.microsoft.com/office/powerpoint/2010/main" val="4105369493"/>
              </p:ext>
            </p:extLst>
          </p:nvPr>
        </p:nvGraphicFramePr>
        <p:xfrm>
          <a:off x="672616" y="2175309"/>
          <a:ext cx="5423384" cy="3716440"/>
        </p:xfrm>
        <a:graphic>
          <a:graphicData uri="http://schemas.openxmlformats.org/drawingml/2006/table">
            <a:tbl>
              <a:tblPr>
                <a:tableStyleId>{5C22544A-7EE6-4342-B048-85BDC9FD1C3A}</a:tableStyleId>
              </a:tblPr>
              <a:tblGrid>
                <a:gridCol w="4891024">
                  <a:extLst>
                    <a:ext uri="{9D8B030D-6E8A-4147-A177-3AD203B41FA5}">
                      <a16:colId xmlns:a16="http://schemas.microsoft.com/office/drawing/2014/main" val="424213360"/>
                    </a:ext>
                  </a:extLst>
                </a:gridCol>
                <a:gridCol w="532360">
                  <a:extLst>
                    <a:ext uri="{9D8B030D-6E8A-4147-A177-3AD203B41FA5}">
                      <a16:colId xmlns:a16="http://schemas.microsoft.com/office/drawing/2014/main" val="1999771880"/>
                    </a:ext>
                  </a:extLst>
                </a:gridCol>
              </a:tblGrid>
              <a:tr h="371644">
                <a:tc>
                  <a:txBody>
                    <a:bodyPr/>
                    <a:lstStyle/>
                    <a:p>
                      <a:pPr algn="l" fontAlgn="ctr"/>
                      <a:r>
                        <a:rPr lang="zh-CN" altLang="en-US" sz="1400" u="none" strike="noStrike" dirty="0">
                          <a:effectLst/>
                        </a:rPr>
                        <a:t>智多芯</a:t>
                      </a:r>
                      <a:r>
                        <a:rPr lang="en-US" altLang="zh-CN" sz="1400" u="none" strike="noStrike" dirty="0">
                          <a:effectLst/>
                        </a:rPr>
                        <a:t>--</a:t>
                      </a:r>
                      <a:r>
                        <a:rPr lang="zh-CN" altLang="en-US" sz="1400" u="none" strike="noStrike" dirty="0">
                          <a:effectLst/>
                        </a:rPr>
                        <a:t>微流控病原药敏快检开创者</a:t>
                      </a:r>
                      <a:r>
                        <a:rPr lang="zh-CN" altLang="en-US" sz="1400" b="1" u="none" strike="noStrike" dirty="0">
                          <a:solidFill>
                            <a:srgbClr val="FF0000"/>
                          </a:solidFill>
                          <a:effectLst/>
                        </a:rPr>
                        <a:t>（医疗）</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dirty="0">
                          <a:effectLst/>
                        </a:rPr>
                        <a:t>金奖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3929006505"/>
                  </a:ext>
                </a:extLst>
              </a:tr>
              <a:tr h="371644">
                <a:tc>
                  <a:txBody>
                    <a:bodyPr/>
                    <a:lstStyle/>
                    <a:p>
                      <a:pPr algn="l" fontAlgn="ctr"/>
                      <a:r>
                        <a:rPr lang="zh-CN" altLang="en-US" sz="1400" u="none" strike="noStrike" dirty="0">
                          <a:effectLst/>
                        </a:rPr>
                        <a:t>光迹融微</a:t>
                      </a:r>
                      <a:r>
                        <a:rPr lang="en-US" altLang="zh-CN" sz="1400" u="none" strike="noStrike" dirty="0">
                          <a:effectLst/>
                        </a:rPr>
                        <a:t>——</a:t>
                      </a:r>
                      <a:r>
                        <a:rPr lang="zh-CN" altLang="en-US" sz="1400" u="none" strike="noStrike" dirty="0">
                          <a:effectLst/>
                        </a:rPr>
                        <a:t>新一代高性能激光雷达芯片领军者</a:t>
                      </a:r>
                      <a:r>
                        <a:rPr lang="zh-CN" altLang="en-US" sz="1400" b="1" u="none" strike="noStrike" dirty="0">
                          <a:solidFill>
                            <a:srgbClr val="FF0000"/>
                          </a:solidFill>
                          <a:effectLst/>
                        </a:rPr>
                        <a:t>（工科，芯片）</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a:effectLst/>
                        </a:rPr>
                        <a:t>金奖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3317628364"/>
                  </a:ext>
                </a:extLst>
              </a:tr>
              <a:tr h="371644">
                <a:tc>
                  <a:txBody>
                    <a:bodyPr/>
                    <a:lstStyle/>
                    <a:p>
                      <a:pPr algn="l" fontAlgn="ctr"/>
                      <a:r>
                        <a:rPr lang="zh-CN" altLang="en-US" sz="1200" u="none" strike="noStrike" dirty="0">
                          <a:effectLst/>
                        </a:rPr>
                        <a:t>博济慧眼</a:t>
                      </a:r>
                      <a:r>
                        <a:rPr lang="en-US" altLang="zh-CN" sz="1200" u="none" strike="noStrike" dirty="0">
                          <a:effectLst/>
                        </a:rPr>
                        <a:t>——</a:t>
                      </a:r>
                      <a:r>
                        <a:rPr lang="zh-CN" altLang="en-US" sz="1200" u="none" strike="noStrike" dirty="0">
                          <a:effectLst/>
                        </a:rPr>
                        <a:t>多光谱多模态融合术中精准导航智能内镜平台</a:t>
                      </a:r>
                      <a:r>
                        <a:rPr lang="zh-CN" altLang="en-US" sz="1400" b="1" u="none" strike="noStrike" dirty="0">
                          <a:solidFill>
                            <a:srgbClr val="FF0000"/>
                          </a:solidFill>
                          <a:effectLst/>
                        </a:rPr>
                        <a:t>（医疗）</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a:effectLst/>
                        </a:rPr>
                        <a:t>金奖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1821340619"/>
                  </a:ext>
                </a:extLst>
              </a:tr>
              <a:tr h="371644">
                <a:tc>
                  <a:txBody>
                    <a:bodyPr/>
                    <a:lstStyle/>
                    <a:p>
                      <a:pPr algn="l" fontAlgn="ctr"/>
                      <a:r>
                        <a:rPr lang="zh-CN" altLang="en-US" sz="1400" u="none" strike="noStrike" dirty="0">
                          <a:effectLst/>
                        </a:rPr>
                        <a:t>磐登动力</a:t>
                      </a:r>
                      <a:r>
                        <a:rPr lang="en-US" altLang="zh-CN" sz="1400" u="none" strike="noStrike" dirty="0">
                          <a:effectLst/>
                        </a:rPr>
                        <a:t>—</a:t>
                      </a:r>
                      <a:r>
                        <a:rPr lang="zh-CN" altLang="en-US" sz="1400" u="none" strike="noStrike" dirty="0">
                          <a:effectLst/>
                        </a:rPr>
                        <a:t>重载车辆直驱电机开拓者</a:t>
                      </a:r>
                      <a:r>
                        <a:rPr lang="zh-CN" altLang="en-US" sz="1400" b="1" u="none" strike="noStrike" dirty="0">
                          <a:solidFill>
                            <a:srgbClr val="FF0000"/>
                          </a:solidFill>
                          <a:effectLst/>
                        </a:rPr>
                        <a:t>（工科，机械）</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a:effectLst/>
                        </a:rPr>
                        <a:t>金奖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3793167050"/>
                  </a:ext>
                </a:extLst>
              </a:tr>
              <a:tr h="371644">
                <a:tc>
                  <a:txBody>
                    <a:bodyPr/>
                    <a:lstStyle/>
                    <a:p>
                      <a:pPr algn="l" fontAlgn="ctr"/>
                      <a:r>
                        <a:rPr lang="zh-CN" altLang="en-US" sz="1400" u="none" strike="noStrike" dirty="0">
                          <a:effectLst/>
                        </a:rPr>
                        <a:t>巨安储能</a:t>
                      </a:r>
                      <a:r>
                        <a:rPr lang="en-US" altLang="zh-CN" sz="1400" u="none" strike="noStrike" dirty="0">
                          <a:effectLst/>
                        </a:rPr>
                        <a:t>——</a:t>
                      </a:r>
                      <a:r>
                        <a:rPr lang="zh-CN" altLang="en-US" sz="1400" u="none" strike="noStrike" dirty="0">
                          <a:effectLst/>
                        </a:rPr>
                        <a:t>全球首创自分层液流储能系统</a:t>
                      </a:r>
                      <a:r>
                        <a:rPr lang="zh-CN" altLang="en-US" sz="1400" b="1" u="none" strike="noStrike" dirty="0">
                          <a:solidFill>
                            <a:srgbClr val="FF0000"/>
                          </a:solidFill>
                          <a:effectLst/>
                        </a:rPr>
                        <a:t>（工科，能源）</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a:effectLst/>
                        </a:rPr>
                        <a:t>金奖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1127232523"/>
                  </a:ext>
                </a:extLst>
              </a:tr>
              <a:tr h="371644">
                <a:tc>
                  <a:txBody>
                    <a:bodyPr/>
                    <a:lstStyle/>
                    <a:p>
                      <a:pPr algn="l" fontAlgn="ctr"/>
                      <a:r>
                        <a:rPr lang="zh-CN" altLang="en-US" sz="1400" u="none" strike="noStrike" dirty="0">
                          <a:effectLst/>
                        </a:rPr>
                        <a:t>无源比特：背向散射技术助力万物互联互感</a:t>
                      </a:r>
                      <a:r>
                        <a:rPr lang="zh-CN" altLang="en-US" sz="1400" b="1" u="none" strike="noStrike" dirty="0">
                          <a:solidFill>
                            <a:srgbClr val="FF0000"/>
                          </a:solidFill>
                          <a:effectLst/>
                        </a:rPr>
                        <a:t>（工科，通信）</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dirty="0">
                          <a:effectLst/>
                        </a:rPr>
                        <a:t>银奖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4173545346"/>
                  </a:ext>
                </a:extLst>
              </a:tr>
              <a:tr h="371644">
                <a:tc>
                  <a:txBody>
                    <a:bodyPr/>
                    <a:lstStyle/>
                    <a:p>
                      <a:pPr algn="l" fontAlgn="ctr"/>
                      <a:r>
                        <a:rPr lang="zh-CN" altLang="en-US" sz="1400" u="none" strike="noStrike" dirty="0">
                          <a:effectLst/>
                        </a:rPr>
                        <a:t>无界通信</a:t>
                      </a:r>
                      <a:r>
                        <a:rPr lang="en-US" altLang="zh-CN" sz="1400" u="none" strike="noStrike" dirty="0">
                          <a:effectLst/>
                        </a:rPr>
                        <a:t>——</a:t>
                      </a:r>
                      <a:r>
                        <a:rPr lang="zh-CN" altLang="en-US" sz="1400" u="none" strike="noStrike" dirty="0">
                          <a:effectLst/>
                        </a:rPr>
                        <a:t>宽带智能跨介通信开拓者</a:t>
                      </a:r>
                      <a:r>
                        <a:rPr lang="zh-CN" altLang="en-US" sz="1400" b="1" u="none" strike="noStrike" dirty="0">
                          <a:solidFill>
                            <a:srgbClr val="FF0000"/>
                          </a:solidFill>
                          <a:effectLst/>
                        </a:rPr>
                        <a:t>（工科，通信）</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a:effectLst/>
                        </a:rPr>
                        <a:t>银奖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850525446"/>
                  </a:ext>
                </a:extLst>
              </a:tr>
              <a:tr h="371644">
                <a:tc>
                  <a:txBody>
                    <a:bodyPr/>
                    <a:lstStyle/>
                    <a:p>
                      <a:pPr algn="l" fontAlgn="ctr"/>
                      <a:r>
                        <a:rPr lang="zh-CN" altLang="en-US" sz="1400" u="none" strike="noStrike" dirty="0">
                          <a:effectLst/>
                        </a:rPr>
                        <a:t>运载操作一体化移动机器人研发及产业化</a:t>
                      </a:r>
                      <a:r>
                        <a:rPr lang="zh-CN" altLang="en-US" sz="1400" b="1" u="none" strike="noStrike" dirty="0">
                          <a:solidFill>
                            <a:srgbClr val="FF0000"/>
                          </a:solidFill>
                          <a:effectLst/>
                        </a:rPr>
                        <a:t>（工科，机械）</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dirty="0">
                          <a:effectLst/>
                        </a:rPr>
                        <a:t>银奖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26490958"/>
                  </a:ext>
                </a:extLst>
              </a:tr>
              <a:tr h="371644">
                <a:tc>
                  <a:txBody>
                    <a:bodyPr/>
                    <a:lstStyle/>
                    <a:p>
                      <a:pPr algn="l" fontAlgn="ctr"/>
                      <a:r>
                        <a:rPr lang="zh-CN" altLang="en-US" sz="1400" u="none" strike="noStrike" dirty="0">
                          <a:effectLst/>
                        </a:rPr>
                        <a:t>量子芯盾</a:t>
                      </a:r>
                      <a:r>
                        <a:rPr lang="en-US" altLang="zh-CN" sz="1400" u="none" strike="noStrike" dirty="0">
                          <a:effectLst/>
                        </a:rPr>
                        <a:t>——</a:t>
                      </a:r>
                      <a:r>
                        <a:rPr lang="zh-CN" altLang="en-US" sz="1400" u="none" strike="noStrike" dirty="0">
                          <a:effectLst/>
                        </a:rPr>
                        <a:t>新一代国际标准安全技术引领者</a:t>
                      </a:r>
                      <a:r>
                        <a:rPr lang="zh-CN" altLang="en-US" sz="1400" b="1" u="none" strike="noStrike" dirty="0">
                          <a:solidFill>
                            <a:srgbClr val="FF0000"/>
                          </a:solidFill>
                          <a:effectLst/>
                        </a:rPr>
                        <a:t>（工科，网安）</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a:effectLst/>
                        </a:rPr>
                        <a:t>银奖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3848541530"/>
                  </a:ext>
                </a:extLst>
              </a:tr>
              <a:tr h="371644">
                <a:tc>
                  <a:txBody>
                    <a:bodyPr/>
                    <a:lstStyle/>
                    <a:p>
                      <a:pPr algn="l" fontAlgn="ctr"/>
                      <a:r>
                        <a:rPr lang="zh-CN" altLang="en-US" sz="1100" u="none" strike="noStrike" dirty="0">
                          <a:effectLst/>
                        </a:rPr>
                        <a:t>中芯融数</a:t>
                      </a:r>
                      <a:r>
                        <a:rPr lang="en-US" altLang="zh-CN" sz="1100" u="none" strike="noStrike" dirty="0">
                          <a:effectLst/>
                        </a:rPr>
                        <a:t>——</a:t>
                      </a:r>
                      <a:r>
                        <a:rPr lang="zh-CN" altLang="en-US" sz="1100" u="none" strike="noStrike" dirty="0">
                          <a:effectLst/>
                        </a:rPr>
                        <a:t>国内首款面向数字电路设计的</a:t>
                      </a:r>
                      <a:r>
                        <a:rPr lang="en-US" altLang="zh-CN" sz="1100" u="none" strike="noStrike" dirty="0">
                          <a:effectLst/>
                        </a:rPr>
                        <a:t>EDA</a:t>
                      </a:r>
                      <a:r>
                        <a:rPr lang="zh-CN" altLang="en-US" sz="1100" u="none" strike="noStrike" dirty="0">
                          <a:effectLst/>
                        </a:rPr>
                        <a:t>融合工具</a:t>
                      </a:r>
                      <a:r>
                        <a:rPr lang="zh-CN" altLang="en-US" sz="1400" b="1" u="none" strike="noStrike" dirty="0">
                          <a:solidFill>
                            <a:srgbClr val="FF0000"/>
                          </a:solidFill>
                          <a:effectLst/>
                        </a:rPr>
                        <a:t>（工科，计算机）</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dirty="0">
                          <a:effectLst/>
                        </a:rPr>
                        <a:t>银奖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41597619"/>
                  </a:ext>
                </a:extLst>
              </a:tr>
            </a:tbl>
          </a:graphicData>
        </a:graphic>
      </p:graphicFrame>
      <p:graphicFrame>
        <p:nvGraphicFramePr>
          <p:cNvPr id="8" name="表格 7">
            <a:extLst>
              <a:ext uri="{FF2B5EF4-FFF2-40B4-BE49-F238E27FC236}">
                <a16:creationId xmlns:a16="http://schemas.microsoft.com/office/drawing/2014/main" id="{3147A45E-8C1A-23DC-E295-E6015587C345}"/>
              </a:ext>
            </a:extLst>
          </p:cNvPr>
          <p:cNvGraphicFramePr>
            <a:graphicFrameLocks noGrp="1"/>
          </p:cNvGraphicFramePr>
          <p:nvPr>
            <p:extLst>
              <p:ext uri="{D42A27DB-BD31-4B8C-83A1-F6EECF244321}">
                <p14:modId xmlns:p14="http://schemas.microsoft.com/office/powerpoint/2010/main" val="1537298244"/>
              </p:ext>
            </p:extLst>
          </p:nvPr>
        </p:nvGraphicFramePr>
        <p:xfrm>
          <a:off x="6246797" y="2175309"/>
          <a:ext cx="5111014" cy="3773567"/>
        </p:xfrm>
        <a:graphic>
          <a:graphicData uri="http://schemas.openxmlformats.org/drawingml/2006/table">
            <a:tbl>
              <a:tblPr>
                <a:tableStyleId>{5C22544A-7EE6-4342-B048-85BDC9FD1C3A}</a:tableStyleId>
              </a:tblPr>
              <a:tblGrid>
                <a:gridCol w="4609316">
                  <a:extLst>
                    <a:ext uri="{9D8B030D-6E8A-4147-A177-3AD203B41FA5}">
                      <a16:colId xmlns:a16="http://schemas.microsoft.com/office/drawing/2014/main" val="3893854769"/>
                    </a:ext>
                  </a:extLst>
                </a:gridCol>
                <a:gridCol w="501698">
                  <a:extLst>
                    <a:ext uri="{9D8B030D-6E8A-4147-A177-3AD203B41FA5}">
                      <a16:colId xmlns:a16="http://schemas.microsoft.com/office/drawing/2014/main" val="1979101997"/>
                    </a:ext>
                  </a:extLst>
                </a:gridCol>
              </a:tblGrid>
              <a:tr h="371644">
                <a:tc>
                  <a:txBody>
                    <a:bodyPr/>
                    <a:lstStyle/>
                    <a:p>
                      <a:pPr algn="l" fontAlgn="ctr"/>
                      <a:r>
                        <a:rPr lang="zh-CN" altLang="en-US" sz="1200" u="none" strike="noStrike" dirty="0">
                          <a:effectLst/>
                        </a:rPr>
                        <a:t>明睿显示</a:t>
                      </a:r>
                      <a:r>
                        <a:rPr lang="en-US" altLang="zh-CN" sz="1200" u="none" strike="noStrike" dirty="0">
                          <a:effectLst/>
                        </a:rPr>
                        <a:t>-</a:t>
                      </a:r>
                      <a:r>
                        <a:rPr lang="zh-CN" altLang="en-US" sz="1200" u="none" strike="noStrike" dirty="0">
                          <a:effectLst/>
                        </a:rPr>
                        <a:t>开启低成本广色域柔性显示屏新时代</a:t>
                      </a:r>
                      <a:r>
                        <a:rPr lang="zh-CN" altLang="en-US" sz="1400" b="1" u="none" strike="noStrike" dirty="0">
                          <a:solidFill>
                            <a:srgbClr val="FF0000"/>
                          </a:solidFill>
                          <a:effectLst/>
                        </a:rPr>
                        <a:t>（工科，材料）</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dirty="0">
                          <a:effectLst/>
                        </a:rPr>
                        <a:t>银奖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3462218813"/>
                  </a:ext>
                </a:extLst>
              </a:tr>
              <a:tr h="371644">
                <a:tc>
                  <a:txBody>
                    <a:bodyPr/>
                    <a:lstStyle/>
                    <a:p>
                      <a:pPr algn="l" fontAlgn="ctr"/>
                      <a:r>
                        <a:rPr lang="zh-CN" altLang="en-US" sz="1200" u="none" strike="noStrike" dirty="0">
                          <a:effectLst/>
                        </a:rPr>
                        <a:t>图德</a:t>
                      </a:r>
                      <a:r>
                        <a:rPr lang="en-US" altLang="zh-CN" sz="1200" u="none" strike="noStrike" dirty="0">
                          <a:effectLst/>
                        </a:rPr>
                        <a:t>——</a:t>
                      </a:r>
                      <a:r>
                        <a:rPr lang="zh-CN" altLang="en-US" sz="1200" u="none" strike="noStrike" dirty="0">
                          <a:effectLst/>
                        </a:rPr>
                        <a:t>以运筹量化技术为电力行业双碳实施赋能</a:t>
                      </a:r>
                      <a:r>
                        <a:rPr lang="zh-CN" altLang="en-US" sz="1400" b="1" u="none" strike="noStrike" dirty="0">
                          <a:solidFill>
                            <a:srgbClr val="FF0000"/>
                          </a:solidFill>
                          <a:effectLst/>
                        </a:rPr>
                        <a:t>（工科，能源）</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dirty="0">
                          <a:effectLst/>
                        </a:rPr>
                        <a:t>银奖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1485591196"/>
                  </a:ext>
                </a:extLst>
              </a:tr>
              <a:tr h="371644">
                <a:tc>
                  <a:txBody>
                    <a:bodyPr/>
                    <a:lstStyle/>
                    <a:p>
                      <a:pPr algn="l" fontAlgn="ctr"/>
                      <a:r>
                        <a:rPr lang="zh-CN" altLang="en-US" sz="1400" u="none" strike="noStrike" dirty="0">
                          <a:effectLst/>
                        </a:rPr>
                        <a:t>全酶多巴：多巴类原药生物智造领航者</a:t>
                      </a:r>
                      <a:r>
                        <a:rPr lang="zh-CN" altLang="en-US" sz="1400" b="1" u="none" strike="noStrike" dirty="0">
                          <a:solidFill>
                            <a:srgbClr val="FF0000"/>
                          </a:solidFill>
                          <a:effectLst/>
                        </a:rPr>
                        <a:t>（医疗）</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dirty="0">
                          <a:effectLst/>
                        </a:rPr>
                        <a:t>铜奖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3447855748"/>
                  </a:ext>
                </a:extLst>
              </a:tr>
              <a:tr h="371644">
                <a:tc>
                  <a:txBody>
                    <a:bodyPr/>
                    <a:lstStyle/>
                    <a:p>
                      <a:pPr algn="l" fontAlgn="ctr"/>
                      <a:r>
                        <a:rPr lang="zh-CN" altLang="en-US" sz="1400" u="none" strike="noStrike" dirty="0">
                          <a:effectLst/>
                        </a:rPr>
                        <a:t>新型</a:t>
                      </a:r>
                      <a:r>
                        <a:rPr lang="en-US" altLang="zh-CN" sz="1400" u="none" strike="noStrike" dirty="0">
                          <a:effectLst/>
                        </a:rPr>
                        <a:t>PCR</a:t>
                      </a:r>
                      <a:r>
                        <a:rPr lang="zh-CN" altLang="en-US" sz="1400" u="none" strike="noStrike" dirty="0">
                          <a:effectLst/>
                        </a:rPr>
                        <a:t>温控装置助力高效核酸检测</a:t>
                      </a:r>
                      <a:r>
                        <a:rPr lang="zh-CN" altLang="en-US" sz="1400" b="1" u="none" strike="noStrike" dirty="0">
                          <a:solidFill>
                            <a:srgbClr val="FF0000"/>
                          </a:solidFill>
                          <a:effectLst/>
                        </a:rPr>
                        <a:t>（医疗）</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dirty="0">
                          <a:effectLst/>
                        </a:rPr>
                        <a:t>铜奖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1777109729"/>
                  </a:ext>
                </a:extLst>
              </a:tr>
              <a:tr h="371644">
                <a:tc>
                  <a:txBody>
                    <a:bodyPr/>
                    <a:lstStyle/>
                    <a:p>
                      <a:pPr algn="l" fontAlgn="ctr"/>
                      <a:r>
                        <a:rPr lang="zh-CN" altLang="en-US" sz="1400" u="none" strike="noStrike" dirty="0">
                          <a:effectLst/>
                        </a:rPr>
                        <a:t>“谛听”信创入侵防御系统</a:t>
                      </a:r>
                      <a:r>
                        <a:rPr lang="zh-CN" altLang="en-US" sz="1400" b="1" u="none" strike="noStrike" dirty="0">
                          <a:solidFill>
                            <a:srgbClr val="FF0000"/>
                          </a:solidFill>
                          <a:effectLst/>
                        </a:rPr>
                        <a:t>（工科，网安）</a:t>
                      </a:r>
                      <a:endParaRPr lang="zh-CN" altLang="en-US" sz="1400" b="1" i="0" u="none" strike="noStrike" dirty="0">
                        <a:solidFill>
                          <a:srgbClr val="FF0000"/>
                        </a:solidFill>
                        <a:effectLst/>
                        <a:latin typeface="Times New Roman" panose="02020603050405020304" pitchFamily="18" charset="0"/>
                      </a:endParaRPr>
                    </a:p>
                  </a:txBody>
                  <a:tcPr marL="2051" marR="2051" marT="2051" marB="0" anchor="ctr"/>
                </a:tc>
                <a:tc>
                  <a:txBody>
                    <a:bodyPr/>
                    <a:lstStyle/>
                    <a:p>
                      <a:pPr algn="ctr" fontAlgn="ctr"/>
                      <a:r>
                        <a:rPr lang="zh-CN" altLang="en-US" sz="1400" u="none" strike="noStrike">
                          <a:effectLst/>
                        </a:rPr>
                        <a:t>铜奖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2425476572"/>
                  </a:ext>
                </a:extLst>
              </a:tr>
              <a:tr h="371644">
                <a:tc>
                  <a:txBody>
                    <a:bodyPr/>
                    <a:lstStyle/>
                    <a:p>
                      <a:pPr algn="l" fontAlgn="ctr"/>
                      <a:r>
                        <a:rPr lang="zh-CN" altLang="en-US" sz="1400" u="none" strike="noStrike" dirty="0">
                          <a:effectLst/>
                        </a:rPr>
                        <a:t>“青鸾”：量子时代数据安全传输先驱</a:t>
                      </a:r>
                      <a:r>
                        <a:rPr lang="zh-CN" altLang="en-US" sz="1400" b="1" u="none" strike="noStrike" dirty="0">
                          <a:solidFill>
                            <a:srgbClr val="FF0000"/>
                          </a:solidFill>
                          <a:effectLst/>
                        </a:rPr>
                        <a:t>（工科，网安）</a:t>
                      </a:r>
                      <a:endParaRPr lang="zh-CN" altLang="en-US" sz="1400" b="1" i="0" u="none" strike="noStrike" dirty="0">
                        <a:solidFill>
                          <a:srgbClr val="FF0000"/>
                        </a:solidFill>
                        <a:effectLst/>
                        <a:latin typeface="Times New Roman" panose="02020603050405020304" pitchFamily="18" charset="0"/>
                      </a:endParaRPr>
                    </a:p>
                  </a:txBody>
                  <a:tcPr marL="2051" marR="2051" marT="2051" marB="0" anchor="ctr"/>
                </a:tc>
                <a:tc>
                  <a:txBody>
                    <a:bodyPr/>
                    <a:lstStyle/>
                    <a:p>
                      <a:pPr algn="ctr" fontAlgn="ctr"/>
                      <a:r>
                        <a:rPr lang="zh-CN" altLang="en-US" sz="1400" u="none" strike="noStrike">
                          <a:effectLst/>
                        </a:rPr>
                        <a:t>铜奖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152811732"/>
                  </a:ext>
                </a:extLst>
              </a:tr>
              <a:tr h="371644">
                <a:tc>
                  <a:txBody>
                    <a:bodyPr/>
                    <a:lstStyle/>
                    <a:p>
                      <a:pPr algn="l" fontAlgn="ctr"/>
                      <a:r>
                        <a:rPr lang="en-US" altLang="zh-CN" sz="1400" u="none" strike="noStrike" dirty="0">
                          <a:effectLst/>
                        </a:rPr>
                        <a:t>Counting</a:t>
                      </a:r>
                      <a:r>
                        <a:rPr lang="zh-CN" altLang="en-US" sz="1400" u="none" strike="noStrike" dirty="0">
                          <a:effectLst/>
                        </a:rPr>
                        <a:t>康零</a:t>
                      </a:r>
                      <a:r>
                        <a:rPr lang="en-US" altLang="zh-CN" sz="1400" u="none" strike="noStrike" dirty="0">
                          <a:effectLst/>
                        </a:rPr>
                        <a:t>—</a:t>
                      </a:r>
                      <a:r>
                        <a:rPr lang="zh-CN" altLang="en-US" sz="1400" u="none" strike="noStrike" dirty="0">
                          <a:effectLst/>
                        </a:rPr>
                        <a:t>基于机器视觉的智能自学习高速零件计数系统</a:t>
                      </a:r>
                      <a:r>
                        <a:rPr lang="zh-CN" altLang="en-US" sz="1400" b="1" u="none" strike="noStrike" dirty="0">
                          <a:solidFill>
                            <a:srgbClr val="FF0000"/>
                          </a:solidFill>
                          <a:effectLst/>
                        </a:rPr>
                        <a:t>（工科，计算机）</a:t>
                      </a:r>
                      <a:endParaRPr lang="zh-CN" altLang="en-US" sz="1400" b="1" i="0" u="none" strike="noStrike" dirty="0">
                        <a:solidFill>
                          <a:srgbClr val="FF0000"/>
                        </a:solidFill>
                        <a:effectLst/>
                        <a:latin typeface="Times New Roman" panose="02020603050405020304" pitchFamily="18" charset="0"/>
                      </a:endParaRPr>
                    </a:p>
                  </a:txBody>
                  <a:tcPr marL="2051" marR="2051" marT="2051" marB="0" anchor="ctr"/>
                </a:tc>
                <a:tc>
                  <a:txBody>
                    <a:bodyPr/>
                    <a:lstStyle/>
                    <a:p>
                      <a:pPr algn="ctr" fontAlgn="ctr"/>
                      <a:r>
                        <a:rPr lang="zh-CN" altLang="en-US" sz="1400" u="none" strike="noStrike">
                          <a:effectLst/>
                        </a:rPr>
                        <a:t>铜奖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3839494387"/>
                  </a:ext>
                </a:extLst>
              </a:tr>
              <a:tr h="371644">
                <a:tc>
                  <a:txBody>
                    <a:bodyPr/>
                    <a:lstStyle/>
                    <a:p>
                      <a:pPr algn="l" fontAlgn="ctr"/>
                      <a:r>
                        <a:rPr lang="zh-CN" altLang="en-US" sz="1400" u="none" strike="noStrike" dirty="0">
                          <a:effectLst/>
                        </a:rPr>
                        <a:t>光探资源</a:t>
                      </a:r>
                      <a:r>
                        <a:rPr lang="en-US" altLang="zh-CN" sz="1400" u="none" strike="noStrike" dirty="0">
                          <a:effectLst/>
                        </a:rPr>
                        <a:t>——</a:t>
                      </a:r>
                      <a:r>
                        <a:rPr lang="zh-CN" altLang="en-US" sz="1400" u="none" strike="noStrike" dirty="0">
                          <a:effectLst/>
                        </a:rPr>
                        <a:t>全光纤深地油气勘探开拓者</a:t>
                      </a:r>
                      <a:r>
                        <a:rPr lang="zh-CN" altLang="en-US" sz="1400" b="1" u="none" strike="noStrike" dirty="0">
                          <a:solidFill>
                            <a:srgbClr val="FF0000"/>
                          </a:solidFill>
                          <a:effectLst/>
                        </a:rPr>
                        <a:t>（工科，能源）</a:t>
                      </a:r>
                      <a:endParaRPr lang="zh-CN" altLang="en-US" sz="1400" b="1" i="0" u="none" strike="noStrike" dirty="0">
                        <a:solidFill>
                          <a:srgbClr val="FF0000"/>
                        </a:solidFill>
                        <a:effectLst/>
                        <a:latin typeface="仿宋_GB2312"/>
                      </a:endParaRPr>
                    </a:p>
                  </a:txBody>
                  <a:tcPr marL="2051" marR="2051" marT="2051" marB="0" anchor="ctr"/>
                </a:tc>
                <a:tc>
                  <a:txBody>
                    <a:bodyPr/>
                    <a:lstStyle/>
                    <a:p>
                      <a:pPr algn="ctr" fontAlgn="ctr"/>
                      <a:r>
                        <a:rPr lang="zh-CN" altLang="en-US" sz="1400" u="none" strike="noStrike">
                          <a:effectLst/>
                        </a:rPr>
                        <a:t>铜奖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1566945368"/>
                  </a:ext>
                </a:extLst>
              </a:tr>
              <a:tr h="371644">
                <a:tc>
                  <a:txBody>
                    <a:bodyPr/>
                    <a:lstStyle/>
                    <a:p>
                      <a:pPr algn="l" fontAlgn="ctr"/>
                      <a:r>
                        <a:rPr lang="zh-CN" altLang="en-US" sz="1400" u="none" strike="noStrike" dirty="0">
                          <a:effectLst/>
                        </a:rPr>
                        <a:t>微测科学仪器</a:t>
                      </a:r>
                      <a:r>
                        <a:rPr lang="en-US" altLang="zh-CN" sz="1400" u="none" strike="noStrike" dirty="0">
                          <a:effectLst/>
                        </a:rPr>
                        <a:t>-</a:t>
                      </a:r>
                      <a:r>
                        <a:rPr lang="zh-CN" altLang="en-US" sz="1400" u="none" strike="noStrike" dirty="0">
                          <a:effectLst/>
                        </a:rPr>
                        <a:t>国内微尺度原位力学测量引领者</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a:effectLst/>
                        </a:rPr>
                        <a:t>铜奖</a:t>
                      </a:r>
                      <a:endParaRPr lang="zh-CN" altLang="en-US" sz="1400" b="0" i="0" u="none" strike="noStrike">
                        <a:effectLst/>
                        <a:latin typeface="仿宋_GB2312"/>
                      </a:endParaRPr>
                    </a:p>
                  </a:txBody>
                  <a:tcPr marL="2051" marR="2051" marT="2051" marB="0" anchor="ctr"/>
                </a:tc>
                <a:extLst>
                  <a:ext uri="{0D108BD9-81ED-4DB2-BD59-A6C34878D82A}">
                    <a16:rowId xmlns:a16="http://schemas.microsoft.com/office/drawing/2014/main" val="3856070737"/>
                  </a:ext>
                </a:extLst>
              </a:tr>
              <a:tr h="371644">
                <a:tc>
                  <a:txBody>
                    <a:bodyPr/>
                    <a:lstStyle/>
                    <a:p>
                      <a:pPr algn="l" fontAlgn="ctr"/>
                      <a:r>
                        <a:rPr lang="zh-CN" altLang="en-US" sz="1400" u="none" strike="noStrike" dirty="0">
                          <a:effectLst/>
                        </a:rPr>
                        <a:t>中国首创水环境立体化无人智能监测系统</a:t>
                      </a:r>
                      <a:endParaRPr lang="zh-CN" altLang="en-US" sz="1400" b="0" i="0" u="none" strike="noStrike" dirty="0">
                        <a:effectLst/>
                        <a:latin typeface="仿宋_GB2312"/>
                      </a:endParaRPr>
                    </a:p>
                  </a:txBody>
                  <a:tcPr marL="2051" marR="2051" marT="2051" marB="0" anchor="ctr"/>
                </a:tc>
                <a:tc>
                  <a:txBody>
                    <a:bodyPr/>
                    <a:lstStyle/>
                    <a:p>
                      <a:pPr algn="ctr" fontAlgn="ctr"/>
                      <a:r>
                        <a:rPr lang="zh-CN" altLang="en-US" sz="1400" u="none" strike="noStrike" dirty="0">
                          <a:effectLst/>
                        </a:rPr>
                        <a:t>铜奖</a:t>
                      </a:r>
                      <a:endParaRPr lang="zh-CN" altLang="en-US" sz="1400" b="0" i="0" u="none" strike="noStrike" dirty="0">
                        <a:effectLst/>
                        <a:latin typeface="仿宋_GB2312"/>
                      </a:endParaRPr>
                    </a:p>
                  </a:txBody>
                  <a:tcPr marL="2051" marR="2051" marT="2051" marB="0" anchor="ctr"/>
                </a:tc>
                <a:extLst>
                  <a:ext uri="{0D108BD9-81ED-4DB2-BD59-A6C34878D82A}">
                    <a16:rowId xmlns:a16="http://schemas.microsoft.com/office/drawing/2014/main" val="472011260"/>
                  </a:ext>
                </a:extLst>
              </a:tr>
            </a:tbl>
          </a:graphicData>
        </a:graphic>
      </p:graphicFrame>
      <p:sp>
        <p:nvSpPr>
          <p:cNvPr id="9" name="爆炸形: 8 pt  8">
            <a:extLst>
              <a:ext uri="{FF2B5EF4-FFF2-40B4-BE49-F238E27FC236}">
                <a16:creationId xmlns:a16="http://schemas.microsoft.com/office/drawing/2014/main" id="{9C8030D7-7656-45FE-8594-1BDCBEF45964}"/>
              </a:ext>
            </a:extLst>
          </p:cNvPr>
          <p:cNvSpPr/>
          <p:nvPr/>
        </p:nvSpPr>
        <p:spPr>
          <a:xfrm>
            <a:off x="4202230" y="2672436"/>
            <a:ext cx="3787540" cy="2313310"/>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注意项目名称要让人眼前一亮！</a:t>
            </a:r>
          </a:p>
        </p:txBody>
      </p:sp>
    </p:spTree>
    <p:extLst>
      <p:ext uri="{BB962C8B-B14F-4D97-AF65-F5344CB8AC3E}">
        <p14:creationId xmlns:p14="http://schemas.microsoft.com/office/powerpoint/2010/main" val="197808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22474</TotalTime>
  <Words>8635</Words>
  <Application>Microsoft Office PowerPoint</Application>
  <PresentationFormat>宽屏</PresentationFormat>
  <Paragraphs>745</Paragraphs>
  <Slides>64</Slides>
  <Notes>60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64</vt:i4>
      </vt:variant>
    </vt:vector>
  </HeadingPairs>
  <TitlesOfParts>
    <vt:vector size="83" baseType="lpstr">
      <vt:lpstr>-apple-system</vt:lpstr>
      <vt:lpstr>Helvetica Neue</vt:lpstr>
      <vt:lpstr>HuaweiFont-Regular</vt:lpstr>
      <vt:lpstr>PingFang SC</vt:lpstr>
      <vt:lpstr>STSongti-SC-Regular</vt:lpstr>
      <vt:lpstr>system-ui</vt:lpstr>
      <vt:lpstr>T3Font_0</vt:lpstr>
      <vt:lpstr>T3Font_10</vt:lpstr>
      <vt:lpstr>等线</vt:lpstr>
      <vt:lpstr>仿宋_GB2312</vt:lpstr>
      <vt:lpstr>宋体</vt:lpstr>
      <vt:lpstr>微软雅黑</vt:lpstr>
      <vt:lpstr>微软雅黑</vt:lpstr>
      <vt:lpstr>Arial</vt:lpstr>
      <vt:lpstr>Segoe UI</vt:lpstr>
      <vt:lpstr>Times New Roman</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keywords>51PPT模板网;#我给母校送模板#</cp:keywords>
  <cp:lastModifiedBy>李 嘉鹏</cp:lastModifiedBy>
  <cp:revision>761</cp:revision>
  <cp:lastPrinted>2023-03-11T10:23:12Z</cp:lastPrinted>
  <dcterms:created xsi:type="dcterms:W3CDTF">2018-12-23T08:46:10Z</dcterms:created>
  <dcterms:modified xsi:type="dcterms:W3CDTF">2023-03-11T11:52:27Z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